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53"/>
  </p:notesMasterIdLst>
  <p:handoutMasterIdLst>
    <p:handoutMasterId r:id="rId54"/>
  </p:handoutMasterIdLst>
  <p:sldIdLst>
    <p:sldId id="256" r:id="rId2"/>
    <p:sldId id="387" r:id="rId3"/>
    <p:sldId id="534" r:id="rId4"/>
    <p:sldId id="389" r:id="rId5"/>
    <p:sldId id="395" r:id="rId6"/>
    <p:sldId id="398" r:id="rId7"/>
    <p:sldId id="391" r:id="rId8"/>
    <p:sldId id="393" r:id="rId9"/>
    <p:sldId id="394" r:id="rId10"/>
    <p:sldId id="396" r:id="rId11"/>
    <p:sldId id="514" r:id="rId12"/>
    <p:sldId id="515" r:id="rId13"/>
    <p:sldId id="355" r:id="rId14"/>
    <p:sldId id="523" r:id="rId15"/>
    <p:sldId id="475" r:id="rId16"/>
    <p:sldId id="537" r:id="rId17"/>
    <p:sldId id="536" r:id="rId18"/>
    <p:sldId id="535" r:id="rId19"/>
    <p:sldId id="538" r:id="rId20"/>
    <p:sldId id="543" r:id="rId21"/>
    <p:sldId id="518" r:id="rId22"/>
    <p:sldId id="544" r:id="rId23"/>
    <p:sldId id="525" r:id="rId24"/>
    <p:sldId id="493" r:id="rId25"/>
    <p:sldId id="494" r:id="rId26"/>
    <p:sldId id="524" r:id="rId27"/>
    <p:sldId id="539" r:id="rId28"/>
    <p:sldId id="491" r:id="rId29"/>
    <p:sldId id="540" r:id="rId30"/>
    <p:sldId id="520" r:id="rId31"/>
    <p:sldId id="526" r:id="rId32"/>
    <p:sldId id="474" r:id="rId33"/>
    <p:sldId id="552" r:id="rId34"/>
    <p:sldId id="553" r:id="rId35"/>
    <p:sldId id="551" r:id="rId36"/>
    <p:sldId id="554" r:id="rId37"/>
    <p:sldId id="555" r:id="rId38"/>
    <p:sldId id="556" r:id="rId39"/>
    <p:sldId id="561" r:id="rId40"/>
    <p:sldId id="557" r:id="rId41"/>
    <p:sldId id="558" r:id="rId42"/>
    <p:sldId id="562" r:id="rId43"/>
    <p:sldId id="559" r:id="rId44"/>
    <p:sldId id="548" r:id="rId45"/>
    <p:sldId id="560" r:id="rId46"/>
    <p:sldId id="549" r:id="rId47"/>
    <p:sldId id="550" r:id="rId48"/>
    <p:sldId id="527" r:id="rId49"/>
    <p:sldId id="528" r:id="rId50"/>
    <p:sldId id="529" r:id="rId51"/>
    <p:sldId id="533" r:id="rId5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manda K. Perl" initials="" lastIdx="6" clrIdx="0"/>
  <p:cmAuthor id="1" name=" AZychowski"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003399"/>
    <a:srgbClr val="739600"/>
    <a:srgbClr val="E98300"/>
    <a:srgbClr val="5A85D7"/>
    <a:srgbClr val="D6BF4B"/>
    <a:srgbClr val="4E6078"/>
    <a:srgbClr val="606D7E"/>
    <a:srgbClr val="9B6960"/>
    <a:srgbClr val="D24A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39" autoAdjust="0"/>
    <p:restoredTop sz="79797" autoAdjust="0"/>
  </p:normalViewPr>
  <p:slideViewPr>
    <p:cSldViewPr>
      <p:cViewPr varScale="1">
        <p:scale>
          <a:sx n="94" d="100"/>
          <a:sy n="94" d="100"/>
        </p:scale>
        <p:origin x="-114" y="-462"/>
      </p:cViewPr>
      <p:guideLst>
        <p:guide orient="horz" pos="2160"/>
        <p:guide orient="horz" pos="1248"/>
        <p:guide orient="horz" pos="3088"/>
        <p:guide orient="horz" pos="1019"/>
        <p:guide orient="horz" pos="3881"/>
        <p:guide pos="2880"/>
        <p:guide pos="293"/>
        <p:guide pos="5486"/>
      </p:guideLst>
    </p:cSldViewPr>
  </p:slideViewPr>
  <p:outlineViewPr>
    <p:cViewPr>
      <p:scale>
        <a:sx n="33" d="100"/>
        <a:sy n="33" d="100"/>
      </p:scale>
      <p:origin x="0" y="15042"/>
    </p:cViewPr>
  </p:outlineViewPr>
  <p:notesTextViewPr>
    <p:cViewPr>
      <p:scale>
        <a:sx n="100" d="100"/>
        <a:sy n="100" d="100"/>
      </p:scale>
      <p:origin x="0" y="0"/>
    </p:cViewPr>
  </p:notesTextViewPr>
  <p:notesViewPr>
    <p:cSldViewPr>
      <p:cViewPr varScale="1">
        <p:scale>
          <a:sx n="67" d="100"/>
          <a:sy n="67" d="100"/>
        </p:scale>
        <p:origin x="-2796"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8DA9B4E3-D019-4EBD-913D-2004A6E10547}" type="datetimeFigureOut">
              <a:rPr lang="en-US"/>
              <a:pPr>
                <a:defRPr/>
              </a:pPr>
              <a:t>9/5/2014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FA6D630E-47DB-4A6E-A429-45ACFAB305C7}" type="slidenum">
              <a:rPr lang="en-US"/>
              <a:pPr>
                <a:defRPr/>
              </a:pPr>
              <a:t>‹#›</a:t>
            </a:fld>
            <a:endParaRPr lang="en-US"/>
          </a:p>
        </p:txBody>
      </p:sp>
    </p:spTree>
    <p:extLst>
      <p:ext uri="{BB962C8B-B14F-4D97-AF65-F5344CB8AC3E}">
        <p14:creationId xmlns:p14="http://schemas.microsoft.com/office/powerpoint/2010/main" val="38005151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27FD310D-8698-4D0D-9D04-21BCCDDDAD50}" type="datetimeFigureOut">
              <a:rPr lang="en-US"/>
              <a:pPr>
                <a:defRPr/>
              </a:pPr>
              <a:t>9/5/2014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96D586C1-ADB5-40A5-BDDA-3674E83BF022}" type="slidenum">
              <a:rPr lang="en-US"/>
              <a:pPr>
                <a:defRPr/>
              </a:pPr>
              <a:t>‹#›</a:t>
            </a:fld>
            <a:endParaRPr lang="en-US"/>
          </a:p>
        </p:txBody>
      </p:sp>
    </p:spTree>
    <p:extLst>
      <p:ext uri="{BB962C8B-B14F-4D97-AF65-F5344CB8AC3E}">
        <p14:creationId xmlns:p14="http://schemas.microsoft.com/office/powerpoint/2010/main" val="84947994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p:cNvSpPr>
          <p:nvPr>
            <p:ph type="sldImg"/>
          </p:nvPr>
        </p:nvSpPr>
        <p:spPr bwMode="auto">
          <a:noFill/>
          <a:ln>
            <a:solidFill>
              <a:srgbClr val="000000"/>
            </a:solidFill>
            <a:miter lim="800000"/>
            <a:headEnd/>
            <a:tailEnd/>
          </a:ln>
        </p:spPr>
      </p:sp>
      <p:sp>
        <p:nvSpPr>
          <p:cNvPr id="2662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66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EFCB20D-7567-4762-A042-AA84C3B993FD}" type="slidenum">
              <a:rPr lang="en-US"/>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7"/>
          <p:cNvSpPr/>
          <p:nvPr userDrawn="1"/>
        </p:nvSpPr>
        <p:spPr>
          <a:xfrm flipV="1">
            <a:off x="0" y="6659563"/>
            <a:ext cx="9144000" cy="198437"/>
          </a:xfrm>
          <a:prstGeom prst="rect">
            <a:avLst/>
          </a:prstGeom>
          <a:solidFill>
            <a:srgbClr val="73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atin typeface="Arial" pitchFamily="34" charset="0"/>
              <a:cs typeface="Arial" pitchFamily="34" charset="0"/>
            </a:endParaRPr>
          </a:p>
        </p:txBody>
      </p:sp>
      <p:sp>
        <p:nvSpPr>
          <p:cNvPr id="5" name="Right Bracket 8"/>
          <p:cNvSpPr/>
          <p:nvPr userDrawn="1"/>
        </p:nvSpPr>
        <p:spPr>
          <a:xfrm flipH="1">
            <a:off x="215900" y="441325"/>
            <a:ext cx="266700" cy="5943600"/>
          </a:xfrm>
          <a:prstGeom prst="rightBracket">
            <a:avLst>
              <a:gd name="adj" fmla="val 0"/>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Arial" pitchFamily="34" charset="0"/>
              <a:cs typeface="Arial" pitchFamily="34" charset="0"/>
            </a:endParaRPr>
          </a:p>
        </p:txBody>
      </p:sp>
      <p:pic>
        <p:nvPicPr>
          <p:cNvPr id="6" name="Picture 10" descr="postdoc_fda_logo.jpg"/>
          <p:cNvPicPr>
            <a:picLocks noChangeAspect="1" noChangeArrowheads="1"/>
          </p:cNvPicPr>
          <p:nvPr userDrawn="1"/>
        </p:nvPicPr>
        <p:blipFill>
          <a:blip r:embed="rId2"/>
          <a:srcRect/>
          <a:stretch>
            <a:fillRect/>
          </a:stretch>
        </p:blipFill>
        <p:spPr bwMode="auto">
          <a:xfrm>
            <a:off x="7543800" y="5580063"/>
            <a:ext cx="1119188" cy="744537"/>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dirty="0"/>
            </a:lvl1pPr>
          </a:lstStyle>
          <a:p>
            <a:pPr>
              <a:defRPr/>
            </a:pPr>
            <a:r>
              <a:rPr lang="en-US"/>
              <a:t>FOR EXERCISE </a:t>
            </a:r>
            <a:r>
              <a:rPr lang="en-US" smtClean="0"/>
              <a:t>PURPOSES </a:t>
            </a:r>
            <a:r>
              <a:rPr lang="en-US"/>
              <a:t>ONLY</a:t>
            </a:r>
          </a:p>
        </p:txBody>
      </p:sp>
      <p:sp>
        <p:nvSpPr>
          <p:cNvPr id="9" name="Slide Number Placeholder 5"/>
          <p:cNvSpPr>
            <a:spLocks noGrp="1"/>
          </p:cNvSpPr>
          <p:nvPr>
            <p:ph type="sldNum" sz="quarter" idx="12"/>
          </p:nvPr>
        </p:nvSpPr>
        <p:spPr/>
        <p:txBody>
          <a:bodyPr/>
          <a:lstStyle>
            <a:lvl1pPr>
              <a:defRPr/>
            </a:lvl1pPr>
          </a:lstStyle>
          <a:p>
            <a:pPr>
              <a:defRPr/>
            </a:pPr>
            <a:fld id="{23971B38-9988-4EED-B10F-058304CABF5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a:t>
            </a:r>
            <a:r>
              <a:rPr lang="en-US" smtClean="0"/>
              <a:t>PURPOSES </a:t>
            </a:r>
            <a:r>
              <a:rPr lang="en-US"/>
              <a:t>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266C866-58C1-41F8-A41A-7B4870A1AF1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a:t>
            </a:r>
            <a:r>
              <a:rPr lang="en-US" smtClean="0"/>
              <a:t>PURPOSES </a:t>
            </a:r>
            <a:r>
              <a:rPr lang="en-US"/>
              <a:t>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E4B4CF0-6C89-474E-AA6E-90699B47258E}"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a:t>
            </a:r>
            <a:r>
              <a:rPr lang="en-US" smtClean="0"/>
              <a:t>PURPOSES </a:t>
            </a:r>
            <a:r>
              <a:rPr lang="en-US"/>
              <a:t>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1249462-FF56-46E2-B0A9-CD6FBDF196E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14"/>
          <p:cNvSpPr/>
          <p:nvPr userDrawn="1"/>
        </p:nvSpPr>
        <p:spPr>
          <a:xfrm>
            <a:off x="0" y="0"/>
            <a:ext cx="9144000" cy="1295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7"/>
          <p:cNvSpPr/>
          <p:nvPr userDrawn="1"/>
        </p:nvSpPr>
        <p:spPr>
          <a:xfrm flipV="1">
            <a:off x="0" y="6659563"/>
            <a:ext cx="9144000" cy="198437"/>
          </a:xfrm>
          <a:prstGeom prst="rect">
            <a:avLst/>
          </a:prstGeom>
          <a:solidFill>
            <a:srgbClr val="73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atin typeface="Arial" pitchFamily="34" charset="0"/>
              <a:cs typeface="Arial" pitchFamily="34" charset="0"/>
            </a:endParaRPr>
          </a:p>
        </p:txBody>
      </p:sp>
      <p:sp>
        <p:nvSpPr>
          <p:cNvPr id="6" name="TextBox 9"/>
          <p:cNvSpPr txBox="1"/>
          <p:nvPr userDrawn="1"/>
        </p:nvSpPr>
        <p:spPr>
          <a:xfrm>
            <a:off x="8597900" y="6624638"/>
            <a:ext cx="533400" cy="246062"/>
          </a:xfrm>
          <a:prstGeom prst="rect">
            <a:avLst/>
          </a:prstGeom>
          <a:noFill/>
        </p:spPr>
        <p:txBody>
          <a:bodyPr>
            <a:spAutoFit/>
          </a:bodyPr>
          <a:lstStyle/>
          <a:p>
            <a:pPr>
              <a:defRPr/>
            </a:pPr>
            <a:fld id="{48AF2AF2-496B-4F7C-851D-C5CA1C12A6B1}" type="slidenum">
              <a:rPr lang="en-US" sz="1000">
                <a:solidFill>
                  <a:schemeClr val="bg1"/>
                </a:solidFill>
              </a:rPr>
              <a:pPr>
                <a:defRPr/>
              </a:pPr>
              <a:t>‹#›</a:t>
            </a:fld>
            <a:endParaRPr lang="en-US" sz="1000" dirty="0">
              <a:solidFill>
                <a:schemeClr val="bg1"/>
              </a:solidFill>
            </a:endParaRPr>
          </a:p>
        </p:txBody>
      </p:sp>
      <p:sp>
        <p:nvSpPr>
          <p:cNvPr id="7" name="Right Bracket 11"/>
          <p:cNvSpPr/>
          <p:nvPr userDrawn="1"/>
        </p:nvSpPr>
        <p:spPr>
          <a:xfrm rot="16200000" flipH="1">
            <a:off x="4438650" y="-3055937"/>
            <a:ext cx="266700" cy="8229600"/>
          </a:xfrm>
          <a:prstGeom prst="rightBracket">
            <a:avLst>
              <a:gd name="adj" fmla="val 0"/>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Arial" pitchFamily="34" charset="0"/>
              <a:cs typeface="Arial" pitchFamily="34" charset="0"/>
            </a:endParaRPr>
          </a:p>
        </p:txBody>
      </p:sp>
      <p:sp>
        <p:nvSpPr>
          <p:cNvPr id="2" name="Title 1"/>
          <p:cNvSpPr>
            <a:spLocks noGrp="1"/>
          </p:cNvSpPr>
          <p:nvPr>
            <p:ph type="title"/>
          </p:nvPr>
        </p:nvSpPr>
        <p:spPr/>
        <p:txBody>
          <a:bodyPr/>
          <a:lstStyle>
            <a:lvl1pPr algn="l">
              <a:defRPr sz="3400" b="0">
                <a:solidFill>
                  <a:schemeClr val="bg1"/>
                </a:solidFill>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marL="228600" indent="-228600">
              <a:buFont typeface="Wingdings" pitchFamily="2" charset="2"/>
              <a:buChar char="§"/>
              <a:defRPr sz="2600">
                <a:latin typeface="Arial" pitchFamily="34" charset="0"/>
                <a:cs typeface="Arial" pitchFamily="34" charset="0"/>
              </a:defRPr>
            </a:lvl1pPr>
            <a:lvl2pPr marL="457200" indent="-228600">
              <a:buFont typeface="Wingdings" pitchFamily="2" charset="2"/>
              <a:buChar char="§"/>
              <a:defRPr sz="22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1"/>
            <a:r>
              <a:rPr lang="en-US" dirty="0" smtClean="0"/>
              <a:t>Third level</a:t>
            </a:r>
          </a:p>
          <a:p>
            <a:pPr lvl="1"/>
            <a:r>
              <a:rPr lang="en-US" dirty="0" smtClean="0"/>
              <a:t>Fourth level</a:t>
            </a:r>
          </a:p>
          <a:p>
            <a:pPr lvl="1"/>
            <a:r>
              <a:rPr lang="en-US" dirty="0" smtClean="0"/>
              <a:t>Fifth level</a:t>
            </a:r>
            <a:endParaRPr lang="en-US" dirty="0"/>
          </a:p>
        </p:txBody>
      </p:sp>
      <p:sp>
        <p:nvSpPr>
          <p:cNvPr id="8" name="Footer Placeholder 3"/>
          <p:cNvSpPr>
            <a:spLocks noGrp="1"/>
          </p:cNvSpPr>
          <p:nvPr userDrawn="1">
            <p:ph type="ftr" sz="quarter" idx="10"/>
          </p:nvPr>
        </p:nvSpPr>
        <p:spPr/>
        <p:txBody>
          <a:bodyPr/>
          <a:lstStyle>
            <a:lvl1pPr>
              <a:defRPr smtClean="0"/>
            </a:lvl1pPr>
          </a:lstStyle>
          <a:p>
            <a:pPr>
              <a:defRPr/>
            </a:pPr>
            <a:r>
              <a:rPr lang="en-US"/>
              <a:t>FOR EXERCISE PURPOSES ONLY</a:t>
            </a:r>
          </a:p>
          <a:p>
            <a:pPr>
              <a:defRPr/>
            </a:pPr>
            <a:endParaRPr lang="en-US"/>
          </a:p>
        </p:txBody>
      </p:sp>
    </p:spTree>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a:t>
            </a:r>
            <a:r>
              <a:rPr lang="en-US" smtClean="0"/>
              <a:t>PURPOSES </a:t>
            </a:r>
            <a:r>
              <a:rPr lang="en-US"/>
              <a:t>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D01DEEA-55D8-43CD-A7EE-C392B2B4A25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FOR EXERCISE </a:t>
            </a:r>
            <a:r>
              <a:rPr lang="en-US" smtClean="0"/>
              <a:t>PURPOSES </a:t>
            </a:r>
            <a:r>
              <a:rPr lang="en-US"/>
              <a:t>ONLY</a:t>
            </a:r>
          </a:p>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FAFAD0F-B4D9-46E5-95D0-3264BD841A3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r>
              <a:rPr lang="en-US"/>
              <a:t>FOR EXERCISE </a:t>
            </a:r>
            <a:r>
              <a:rPr lang="en-US" smtClean="0"/>
              <a:t>PURPOSES </a:t>
            </a:r>
            <a:r>
              <a:rPr lang="en-US"/>
              <a:t>ONLY</a:t>
            </a:r>
          </a:p>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D813A2BE-E36C-4A98-A531-5DE45BF1174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r>
              <a:rPr lang="en-US"/>
              <a:t>FOR EXERCISE </a:t>
            </a:r>
            <a:r>
              <a:rPr lang="en-US" smtClean="0"/>
              <a:t>PURPOSES </a:t>
            </a:r>
            <a:r>
              <a:rPr lang="en-US"/>
              <a:t>ONLY</a:t>
            </a:r>
          </a:p>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BD64CE9A-25A0-43F5-8526-4CE482887ED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r>
              <a:rPr lang="en-US"/>
              <a:t>FOR EXERCISE </a:t>
            </a:r>
            <a:r>
              <a:rPr lang="en-US" smtClean="0"/>
              <a:t>PURPOSES </a:t>
            </a:r>
            <a:r>
              <a:rPr lang="en-US"/>
              <a:t>ONLY</a:t>
            </a:r>
          </a:p>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D6500C92-BC69-4282-AEA7-2A557F33C4B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FOR EXERCISE </a:t>
            </a:r>
            <a:r>
              <a:rPr lang="en-US" smtClean="0"/>
              <a:t>PURPOSES </a:t>
            </a:r>
            <a:r>
              <a:rPr lang="en-US"/>
              <a:t>ONLY</a:t>
            </a:r>
          </a:p>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08218DD-1C11-4627-B4FB-6F6510D0F6BB}"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FOR EXERCISE </a:t>
            </a:r>
            <a:r>
              <a:rPr lang="en-US" smtClean="0"/>
              <a:t>PURPOSES </a:t>
            </a:r>
            <a:r>
              <a:rPr lang="en-US"/>
              <a:t>ONLY</a:t>
            </a:r>
          </a:p>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5CAD597-F3F2-4489-BF0B-A64E44F5642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dirty="0">
                <a:solidFill>
                  <a:schemeClr val="tx1">
                    <a:tint val="75000"/>
                  </a:schemeClr>
                </a:solidFill>
              </a:defRPr>
            </a:lvl1pPr>
          </a:lstStyle>
          <a:p>
            <a:pPr>
              <a:defRPr/>
            </a:pPr>
            <a:r>
              <a:rPr lang="en-US"/>
              <a:t>FOR EXERCISE </a:t>
            </a:r>
            <a:r>
              <a:rPr lang="en-US" smtClean="0"/>
              <a:t>PURPOSES </a:t>
            </a:r>
            <a:r>
              <a:rPr lang="en-US"/>
              <a:t>ONLY</a:t>
            </a:r>
          </a:p>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19B283A1-DAE3-4179-B12A-122741B3C22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3" r:id="rId3"/>
    <p:sldLayoutId id="2147483672" r:id="rId4"/>
    <p:sldLayoutId id="2147483671" r:id="rId5"/>
    <p:sldLayoutId id="2147483670" r:id="rId6"/>
    <p:sldLayoutId id="2147483669" r:id="rId7"/>
    <p:sldLayoutId id="2147483668" r:id="rId8"/>
    <p:sldLayoutId id="2147483667" r:id="rId9"/>
    <p:sldLayoutId id="2147483666" r:id="rId10"/>
    <p:sldLayoutId id="2147483665" r:id="rId11"/>
    <p:sldLayoutId id="2147483664"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2514600" y="2971800"/>
            <a:ext cx="3657600" cy="762000"/>
          </a:xfrm>
        </p:spPr>
        <p:txBody>
          <a:bodyPr/>
          <a:lstStyle/>
          <a:p>
            <a:pPr algn="l" eaLnBrk="1" hangingPunct="1">
              <a:spcAft>
                <a:spcPts val="800"/>
              </a:spcAft>
              <a:defRPr/>
            </a:pPr>
            <a:r>
              <a:rPr lang="en-US" sz="4000" dirty="0" smtClean="0">
                <a:solidFill>
                  <a:prstClr val="black"/>
                </a:solidFill>
                <a:latin typeface="Arial" pitchFamily="34" charset="0"/>
                <a:ea typeface="+mn-ea"/>
                <a:cs typeface="Arial" pitchFamily="34" charset="0"/>
              </a:rPr>
              <a:t>Mass Mayhem</a:t>
            </a:r>
            <a:r>
              <a:rPr lang="en-US" sz="3600" dirty="0" smtClean="0">
                <a:solidFill>
                  <a:prstClr val="black"/>
                </a:solidFill>
                <a:latin typeface="Arial" pitchFamily="34" charset="0"/>
                <a:ea typeface="+mn-ea"/>
                <a:cs typeface="Arial" pitchFamily="34" charset="0"/>
              </a:rPr>
              <a:t/>
            </a:r>
            <a:br>
              <a:rPr lang="en-US" sz="3600" dirty="0" smtClean="0">
                <a:solidFill>
                  <a:prstClr val="black"/>
                </a:solidFill>
                <a:latin typeface="Arial" pitchFamily="34" charset="0"/>
                <a:ea typeface="+mn-ea"/>
                <a:cs typeface="Arial" pitchFamily="34" charset="0"/>
              </a:rPr>
            </a:br>
            <a:endParaRPr lang="en-US" sz="3000" dirty="0"/>
          </a:p>
        </p:txBody>
      </p:sp>
      <p:sp>
        <p:nvSpPr>
          <p:cNvPr id="5" name="Subtitle 4"/>
          <p:cNvSpPr>
            <a:spLocks noGrp="1"/>
          </p:cNvSpPr>
          <p:nvPr>
            <p:ph type="subTitle" idx="1"/>
          </p:nvPr>
        </p:nvSpPr>
        <p:spPr>
          <a:xfrm>
            <a:off x="2514600" y="3352800"/>
            <a:ext cx="4876800" cy="685800"/>
          </a:xfrm>
        </p:spPr>
        <p:txBody>
          <a:bodyPr/>
          <a:lstStyle/>
          <a:p>
            <a:pPr algn="l"/>
            <a:r>
              <a:rPr lang="en-US" dirty="0">
                <a:solidFill>
                  <a:srgbClr val="5A85D7"/>
                </a:solidFill>
                <a:latin typeface="Arial" pitchFamily="34" charset="0"/>
                <a:ea typeface="Times New Roman" pitchFamily="18" charset="0"/>
                <a:cs typeface="Arial" pitchFamily="34" charset="0"/>
              </a:rPr>
              <a:t>Tabletop Exercise</a:t>
            </a:r>
            <a:endParaRPr lang="en-US" dirty="0"/>
          </a:p>
        </p:txBody>
      </p:sp>
      <p:pic>
        <p:nvPicPr>
          <p:cNvPr id="4" name="Picture Placeholder 3" descr="Mass Mayhem logo&#10;" title="Mass Mayhem"/>
          <p:cNvPicPr>
            <a:picLocks noGrp="1" noChangeAspect="1"/>
          </p:cNvPicPr>
          <p:nvPr>
            <p:ph type="pic" idx="4294967295"/>
          </p:nvPr>
        </p:nvPicPr>
        <p:blipFill>
          <a:blip r:embed="rId2">
            <a:extLst>
              <a:ext uri="{28A0092B-C50C-407E-A947-70E740481C1C}">
                <a14:useLocalDpi xmlns:a14="http://schemas.microsoft.com/office/drawing/2010/main" val="0"/>
              </a:ext>
            </a:extLst>
          </a:blip>
          <a:stretch>
            <a:fillRect/>
          </a:stretch>
        </p:blipFill>
        <p:spPr>
          <a:xfrm>
            <a:off x="838200" y="2590800"/>
            <a:ext cx="1603375" cy="1590675"/>
          </a:xfr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smtClean="0">
                <a:latin typeface="Arial" charset="0"/>
                <a:cs typeface="Arial" charset="0"/>
              </a:rPr>
              <a:t>Exercise Objectives</a:t>
            </a:r>
          </a:p>
        </p:txBody>
      </p:sp>
      <p:sp>
        <p:nvSpPr>
          <p:cNvPr id="25602" name="Content Placeholder 2"/>
          <p:cNvSpPr>
            <a:spLocks noGrp="1"/>
          </p:cNvSpPr>
          <p:nvPr>
            <p:ph idx="1"/>
          </p:nvPr>
        </p:nvSpPr>
        <p:spPr/>
        <p:txBody>
          <a:bodyPr>
            <a:normAutofit lnSpcReduction="10000"/>
          </a:bodyPr>
          <a:lstStyle/>
          <a:p>
            <a:r>
              <a:rPr lang="en-US" dirty="0" smtClean="0">
                <a:latin typeface="Arial" charset="0"/>
                <a:cs typeface="Arial" charset="0"/>
              </a:rPr>
              <a:t>After the conclusion of this exercise you will be able to:</a:t>
            </a:r>
          </a:p>
          <a:p>
            <a:pPr lvl="1"/>
            <a:r>
              <a:rPr lang="en-US" dirty="0" smtClean="0"/>
              <a:t>Propose </a:t>
            </a:r>
            <a:r>
              <a:rPr lang="en-US" dirty="0"/>
              <a:t>comprehensive, collaborative and effective ideas, strategies and solutions to ensure the timely remediation of the contamination event.</a:t>
            </a:r>
          </a:p>
          <a:p>
            <a:pPr lvl="1"/>
            <a:r>
              <a:rPr lang="en-US" dirty="0" smtClean="0"/>
              <a:t>Define </a:t>
            </a:r>
            <a:r>
              <a:rPr lang="en-US" dirty="0"/>
              <a:t>your role in interacting with a large, diverse team of professionals who must work together to address a complex and urgent food contamination incident.</a:t>
            </a:r>
          </a:p>
          <a:p>
            <a:pPr lvl="1"/>
            <a:r>
              <a:rPr lang="en-US" dirty="0" smtClean="0"/>
              <a:t>Understand </a:t>
            </a:r>
            <a:r>
              <a:rPr lang="en-US" dirty="0"/>
              <a:t>the importance of gathering and cataloging critical information needed when making decisions in rapidly developing situations.</a:t>
            </a:r>
          </a:p>
          <a:p>
            <a:pPr lvl="1"/>
            <a:r>
              <a:rPr lang="en-US" dirty="0" smtClean="0"/>
              <a:t>Use </a:t>
            </a:r>
            <a:r>
              <a:rPr lang="en-US" dirty="0"/>
              <a:t>a collaborative approach to efficiently utilize the skills of each agency and discipline and identify proactive solutions.</a:t>
            </a:r>
          </a:p>
          <a:p>
            <a:endParaRPr lang="en-US" dirty="0"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r>
              <a:rPr lang="en-US" smtClean="0">
                <a:latin typeface="Arial" charset="0"/>
                <a:cs typeface="Arial" charset="0"/>
              </a:rPr>
              <a:t>Roles and Responsibilities</a:t>
            </a:r>
          </a:p>
        </p:txBody>
      </p:sp>
      <p:sp>
        <p:nvSpPr>
          <p:cNvPr id="29698" name="Content Placeholder 2"/>
          <p:cNvSpPr>
            <a:spLocks noGrp="1"/>
          </p:cNvSpPr>
          <p:nvPr>
            <p:ph idx="1"/>
          </p:nvPr>
        </p:nvSpPr>
        <p:spPr/>
        <p:txBody>
          <a:bodyPr/>
          <a:lstStyle/>
          <a:p>
            <a:r>
              <a:rPr lang="en-US" b="1" dirty="0" smtClean="0">
                <a:latin typeface="Arial" charset="0"/>
                <a:cs typeface="Arial" charset="0"/>
              </a:rPr>
              <a:t>Participant</a:t>
            </a:r>
            <a:r>
              <a:rPr lang="en-US" dirty="0" smtClean="0">
                <a:latin typeface="Arial" charset="0"/>
                <a:cs typeface="Arial" charset="0"/>
              </a:rPr>
              <a:t>: responds to events based on knowledge and experience</a:t>
            </a:r>
          </a:p>
          <a:p>
            <a:r>
              <a:rPr lang="en-US" b="1" dirty="0" smtClean="0">
                <a:latin typeface="Arial" charset="0"/>
                <a:cs typeface="Arial" charset="0"/>
              </a:rPr>
              <a:t>Evaluator</a:t>
            </a:r>
            <a:r>
              <a:rPr lang="en-US" dirty="0" smtClean="0">
                <a:latin typeface="Arial" charset="0"/>
                <a:cs typeface="Arial" charset="0"/>
              </a:rPr>
              <a:t>: records events and captures the essence of the dialogue best practices</a:t>
            </a:r>
          </a:p>
          <a:p>
            <a:r>
              <a:rPr lang="en-US" b="1" dirty="0" smtClean="0">
                <a:latin typeface="Arial" charset="0"/>
                <a:cs typeface="Arial" charset="0"/>
              </a:rPr>
              <a:t>Facilitator</a:t>
            </a:r>
            <a:r>
              <a:rPr lang="en-US" dirty="0" smtClean="0">
                <a:latin typeface="Arial" charset="0"/>
                <a:cs typeface="Arial" charset="0"/>
              </a:rPr>
              <a:t>: leads the exercise and moderates discussions</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r>
              <a:rPr lang="en-US" dirty="0" smtClean="0">
                <a:latin typeface="Arial" charset="0"/>
                <a:cs typeface="Arial" charset="0"/>
              </a:rPr>
              <a:t>Roles and Responsibilities </a:t>
            </a:r>
            <a:r>
              <a:rPr lang="en-US" sz="1800" dirty="0">
                <a:solidFill>
                  <a:prstClr val="white"/>
                </a:solidFill>
                <a:latin typeface="Arial" charset="0"/>
                <a:cs typeface="Arial" charset="0"/>
              </a:rPr>
              <a:t>(continued)</a:t>
            </a:r>
            <a:endParaRPr lang="en-US" dirty="0" smtClean="0">
              <a:latin typeface="Arial" charset="0"/>
              <a:cs typeface="Arial" charset="0"/>
            </a:endParaRPr>
          </a:p>
        </p:txBody>
      </p:sp>
      <p:sp>
        <p:nvSpPr>
          <p:cNvPr id="30722" name="Content Placeholder 2"/>
          <p:cNvSpPr>
            <a:spLocks noGrp="1"/>
          </p:cNvSpPr>
          <p:nvPr>
            <p:ph idx="1"/>
          </p:nvPr>
        </p:nvSpPr>
        <p:spPr/>
        <p:txBody>
          <a:bodyPr/>
          <a:lstStyle/>
          <a:p>
            <a:r>
              <a:rPr lang="en-US" b="1" dirty="0" smtClean="0">
                <a:latin typeface="Arial" charset="0"/>
                <a:cs typeface="Arial" charset="0"/>
              </a:rPr>
              <a:t>Table Discussion Leader</a:t>
            </a:r>
            <a:r>
              <a:rPr lang="en-US" dirty="0" smtClean="0">
                <a:latin typeface="Arial" charset="0"/>
                <a:cs typeface="Arial" charset="0"/>
              </a:rPr>
              <a:t>: representative from each table (volunteered by the group) who will lead the group as they explore discussion questions and the breakout activities</a:t>
            </a:r>
          </a:p>
          <a:p>
            <a:r>
              <a:rPr lang="en-US" b="1" dirty="0" smtClean="0">
                <a:latin typeface="Arial" charset="0"/>
                <a:cs typeface="Arial" charset="0"/>
              </a:rPr>
              <a:t>Table Recorder/Reporter</a:t>
            </a:r>
            <a:r>
              <a:rPr lang="en-US" dirty="0" smtClean="0">
                <a:latin typeface="Arial" charset="0"/>
                <a:cs typeface="Arial" charset="0"/>
              </a:rPr>
              <a:t>: representative from each table (volunteered by the group) who will ensure that the group discussions are kept on time /records the key themes at the table and is responsible for reporting out during the large group dialogue</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p:txBody>
          <a:bodyPr/>
          <a:lstStyle/>
          <a:p>
            <a:r>
              <a:rPr lang="en-US" smtClean="0">
                <a:latin typeface="Arial" charset="0"/>
                <a:cs typeface="Arial" charset="0"/>
              </a:rPr>
              <a:t>Personal Learning Inventory (PLI)</a:t>
            </a:r>
          </a:p>
        </p:txBody>
      </p:sp>
      <p:sp>
        <p:nvSpPr>
          <p:cNvPr id="31746" name="Content Placeholder 2"/>
          <p:cNvSpPr>
            <a:spLocks noGrp="1"/>
          </p:cNvSpPr>
          <p:nvPr>
            <p:ph idx="1"/>
          </p:nvPr>
        </p:nvSpPr>
        <p:spPr/>
        <p:txBody>
          <a:bodyPr/>
          <a:lstStyle/>
          <a:p>
            <a:r>
              <a:rPr lang="en-US" dirty="0" smtClean="0">
                <a:latin typeface="Arial" charset="0"/>
                <a:cs typeface="Arial" charset="0"/>
              </a:rPr>
              <a:t>Designed to provide you with a document to capture questions, improvement ideas and action items</a:t>
            </a:r>
          </a:p>
          <a:p>
            <a:r>
              <a:rPr lang="en-US" dirty="0" smtClean="0">
                <a:latin typeface="Arial" charset="0"/>
                <a:cs typeface="Arial" charset="0"/>
              </a:rPr>
              <a:t>For your use only; PLI’s will not be collected; however, your are encouraged to share your PLI with others as a record of your learning experience</a:t>
            </a:r>
          </a:p>
          <a:p>
            <a:r>
              <a:rPr lang="en-US" dirty="0" smtClean="0">
                <a:latin typeface="Arial" charset="0"/>
                <a:cs typeface="Arial" charset="0"/>
              </a:rPr>
              <a:t>Add to your PLI throughout the day and refer back to it as needed</a:t>
            </a:r>
          </a:p>
          <a:p>
            <a:pPr>
              <a:buFont typeface="Arial" charset="0"/>
              <a:buNone/>
            </a:pPr>
            <a:endParaRPr lang="en-US" dirty="0" smtClean="0">
              <a:latin typeface="Arial" charset="0"/>
              <a:cs typeface="Arial" charset="0"/>
            </a:endParaRPr>
          </a:p>
          <a:p>
            <a:endParaRPr lang="en-US" dirty="0"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p:txBody>
          <a:bodyPr/>
          <a:lstStyle/>
          <a:p>
            <a:pPr eaLnBrk="1" hangingPunct="1"/>
            <a:r>
              <a:rPr lang="en-US" dirty="0" smtClean="0">
                <a:latin typeface="Arial" charset="0"/>
                <a:cs typeface="Arial" charset="0"/>
              </a:rPr>
              <a:t>Module 1: Unconventional Incident</a:t>
            </a:r>
          </a:p>
        </p:txBody>
      </p:sp>
      <p:sp>
        <p:nvSpPr>
          <p:cNvPr id="32770" name="Rectangle 3"/>
          <p:cNvSpPr>
            <a:spLocks noGrp="1" noChangeArrowheads="1"/>
          </p:cNvSpPr>
          <p:nvPr>
            <p:ph idx="1"/>
          </p:nvPr>
        </p:nvSpPr>
        <p:spPr/>
        <p:txBody>
          <a:bodyPr/>
          <a:lstStyle/>
          <a:p>
            <a:r>
              <a:rPr lang="en-US" dirty="0" smtClean="0">
                <a:latin typeface="Arial" charset="0"/>
                <a:cs typeface="Arial" charset="0"/>
              </a:rPr>
              <a:t>Presentation of Scenario</a:t>
            </a:r>
            <a:br>
              <a:rPr lang="en-US" dirty="0" smtClean="0">
                <a:latin typeface="Arial" charset="0"/>
                <a:cs typeface="Arial" charset="0"/>
              </a:rPr>
            </a:br>
            <a:endParaRPr lang="en-US" sz="2800" dirty="0" smtClean="0">
              <a:latin typeface="Arial" charset="0"/>
              <a:cs typeface="Arial" charset="0"/>
            </a:endParaRPr>
          </a:p>
          <a:p>
            <a:r>
              <a:rPr lang="en-US" dirty="0" smtClean="0">
                <a:latin typeface="Arial" charset="0"/>
                <a:cs typeface="Arial" charset="0"/>
              </a:rPr>
              <a:t>Work Session (in breakout groups)</a:t>
            </a:r>
          </a:p>
          <a:p>
            <a:pPr lvl="1">
              <a:buFont typeface="Arial" charset="0"/>
              <a:buChar char="•"/>
            </a:pPr>
            <a:r>
              <a:rPr lang="en-US" dirty="0" smtClean="0">
                <a:latin typeface="Arial" charset="0"/>
                <a:cs typeface="Arial" charset="0"/>
              </a:rPr>
              <a:t>Answering Questions – 30 min  </a:t>
            </a:r>
            <a:r>
              <a:rPr lang="en-US" sz="2400" dirty="0" smtClean="0">
                <a:latin typeface="Arial" charset="0"/>
                <a:cs typeface="Arial" charset="0"/>
              </a:rPr>
              <a:t/>
            </a:r>
            <a:br>
              <a:rPr lang="en-US" sz="2400" dirty="0" smtClean="0">
                <a:latin typeface="Arial" charset="0"/>
                <a:cs typeface="Arial" charset="0"/>
              </a:rPr>
            </a:br>
            <a:endParaRPr lang="en-US" sz="2400" dirty="0" smtClean="0">
              <a:latin typeface="Arial" charset="0"/>
              <a:cs typeface="Arial" charset="0"/>
            </a:endParaRPr>
          </a:p>
          <a:p>
            <a:r>
              <a:rPr lang="en-US" dirty="0" smtClean="0">
                <a:latin typeface="Arial" charset="0"/>
                <a:cs typeface="Arial" charset="0"/>
              </a:rPr>
              <a:t>Module Debrief (whole group) – 30 min</a:t>
            </a:r>
          </a:p>
        </p:txBody>
      </p:sp>
      <p:sp>
        <p:nvSpPr>
          <p:cNvPr id="5"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lstStyle/>
          <a:p>
            <a:r>
              <a:rPr lang="en-US" dirty="0">
                <a:latin typeface="Arial" charset="0"/>
                <a:cs typeface="Arial" charset="0"/>
              </a:rPr>
              <a:t>Module 1: Unconventional </a:t>
            </a:r>
            <a:r>
              <a:rPr lang="en-US" dirty="0" smtClean="0">
                <a:latin typeface="Arial" charset="0"/>
                <a:cs typeface="Arial" charset="0"/>
              </a:rPr>
              <a:t>Incident </a:t>
            </a:r>
            <a:r>
              <a:rPr lang="en-US" sz="1800" dirty="0">
                <a:solidFill>
                  <a:prstClr val="white"/>
                </a:solidFill>
                <a:latin typeface="Arial" charset="0"/>
                <a:cs typeface="Arial" charset="0"/>
              </a:rPr>
              <a:t>(continued)</a:t>
            </a:r>
            <a:endParaRPr lang="en-US" dirty="0" smtClean="0">
              <a:latin typeface="Arial" charset="0"/>
              <a:cs typeface="Arial" charset="0"/>
            </a:endParaRPr>
          </a:p>
        </p:txBody>
      </p:sp>
      <p:sp>
        <p:nvSpPr>
          <p:cNvPr id="33794" name="Content Placeholder 2"/>
          <p:cNvSpPr>
            <a:spLocks noGrp="1"/>
          </p:cNvSpPr>
          <p:nvPr>
            <p:ph idx="1"/>
          </p:nvPr>
        </p:nvSpPr>
        <p:spPr>
          <a:xfrm>
            <a:off x="457200" y="1600201"/>
            <a:ext cx="8229600" cy="2743200"/>
          </a:xfrm>
        </p:spPr>
        <p:txBody>
          <a:bodyPr/>
          <a:lstStyle/>
          <a:p>
            <a:r>
              <a:rPr lang="en-US" dirty="0" smtClean="0">
                <a:latin typeface="Arial" charset="0"/>
                <a:cs typeface="Arial" charset="0"/>
              </a:rPr>
              <a:t>A large popular show (known for latest gadgets and inventions) is held in City, State annually.</a:t>
            </a:r>
          </a:p>
          <a:p>
            <a:pPr lvl="1"/>
            <a:r>
              <a:rPr lang="en-US" dirty="0" smtClean="0">
                <a:latin typeface="Arial" charset="0"/>
                <a:cs typeface="Arial" charset="0"/>
              </a:rPr>
              <a:t>5 days, during the winter months</a:t>
            </a:r>
          </a:p>
          <a:p>
            <a:pPr lvl="1"/>
            <a:r>
              <a:rPr lang="en-US" dirty="0" smtClean="0">
                <a:latin typeface="Arial" charset="0"/>
                <a:cs typeface="Arial" charset="0"/>
              </a:rPr>
              <a:t>Approximately 10,000 people of all ages attend</a:t>
            </a:r>
          </a:p>
          <a:p>
            <a:pPr lvl="0"/>
            <a:r>
              <a:rPr lang="en-US" dirty="0" smtClean="0">
                <a:solidFill>
                  <a:prstClr val="black"/>
                </a:solidFill>
                <a:latin typeface="Arial" charset="0"/>
                <a:cs typeface="Arial" charset="0"/>
              </a:rPr>
              <a:t>Over 20 small food vendors are in the venue</a:t>
            </a:r>
          </a:p>
          <a:p>
            <a:pPr lvl="1"/>
            <a:r>
              <a:rPr lang="en-US" dirty="0" smtClean="0">
                <a:solidFill>
                  <a:prstClr val="black"/>
                </a:solidFill>
                <a:latin typeface="Arial" charset="0"/>
                <a:cs typeface="Arial" charset="0"/>
              </a:rPr>
              <a:t>Large central kitchen</a:t>
            </a:r>
            <a:endParaRPr lang="en-US" dirty="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pic>
        <p:nvPicPr>
          <p:cNvPr id="1026" name="Picture 2" descr="C:\Users\aherrera\AppData\Local\Microsoft\Windows\Temporary Internet Files\Content.IE5\QY12NXOH\MC900030034[1].wmf" title="convention center"/>
          <p:cNvPicPr>
            <a:picLocks noGrp="1" noChangeAspect="1" noChangeArrowheads="1"/>
          </p:cNvPicPr>
          <p:nvPr>
            <p:ph sz="half"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a:off x="2819400" y="4343400"/>
            <a:ext cx="3886200" cy="171724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a:xfrm>
            <a:off x="457200" y="274638"/>
            <a:ext cx="8458200" cy="1143000"/>
          </a:xfrm>
        </p:spPr>
        <p:txBody>
          <a:bodyPr/>
          <a:lstStyle/>
          <a:p>
            <a:r>
              <a:rPr lang="en-US" dirty="0">
                <a:latin typeface="Arial" charset="0"/>
                <a:cs typeface="Arial" charset="0"/>
              </a:rPr>
              <a:t>Module 1: Unconventional </a:t>
            </a:r>
            <a:r>
              <a:rPr lang="en-US" dirty="0" smtClean="0">
                <a:latin typeface="Arial" charset="0"/>
                <a:cs typeface="Arial" charset="0"/>
              </a:rPr>
              <a:t>Incident </a:t>
            </a:r>
            <a:r>
              <a:rPr lang="en-US" sz="1800" dirty="0">
                <a:solidFill>
                  <a:prstClr val="white"/>
                </a:solidFill>
                <a:latin typeface="Arial" charset="0"/>
                <a:cs typeface="Arial" charset="0"/>
              </a:rPr>
              <a:t>(</a:t>
            </a:r>
            <a:r>
              <a:rPr lang="en-US" sz="1800" dirty="0" smtClean="0">
                <a:solidFill>
                  <a:prstClr val="white"/>
                </a:solidFill>
                <a:latin typeface="Arial" charset="0"/>
                <a:cs typeface="Arial" charset="0"/>
              </a:rPr>
              <a:t>continued 2)</a:t>
            </a:r>
            <a:endParaRPr lang="en-US" dirty="0" smtClean="0">
              <a:latin typeface="Arial" charset="0"/>
              <a:cs typeface="Arial" charset="0"/>
            </a:endParaRPr>
          </a:p>
        </p:txBody>
      </p:sp>
      <p:sp>
        <p:nvSpPr>
          <p:cNvPr id="33794" name="Content Placeholder 2"/>
          <p:cNvSpPr>
            <a:spLocks noGrp="1"/>
          </p:cNvSpPr>
          <p:nvPr>
            <p:ph idx="1"/>
          </p:nvPr>
        </p:nvSpPr>
        <p:spPr>
          <a:xfrm>
            <a:off x="457200" y="1600200"/>
            <a:ext cx="5334000" cy="4525963"/>
          </a:xfrm>
        </p:spPr>
        <p:txBody>
          <a:bodyPr/>
          <a:lstStyle/>
          <a:p>
            <a:r>
              <a:rPr lang="en-US" dirty="0" smtClean="0">
                <a:latin typeface="Arial" charset="0"/>
                <a:cs typeface="Arial" charset="0"/>
              </a:rPr>
              <a:t>Three days into the event a local emergency room sees 4 cases involving:</a:t>
            </a:r>
          </a:p>
          <a:p>
            <a:pPr lvl="1"/>
            <a:r>
              <a:rPr lang="en-US" dirty="0" smtClean="0">
                <a:latin typeface="Arial" charset="0"/>
                <a:cs typeface="Arial" charset="0"/>
              </a:rPr>
              <a:t>Vomiting and diarrhea, two of which contained blood</a:t>
            </a:r>
          </a:p>
          <a:p>
            <a:pPr lvl="1"/>
            <a:r>
              <a:rPr lang="en-US" dirty="0" smtClean="0">
                <a:latin typeface="Arial" charset="0"/>
                <a:cs typeface="Arial" charset="0"/>
              </a:rPr>
              <a:t>One complaining about a sudden onset respiratory distress</a:t>
            </a:r>
          </a:p>
          <a:p>
            <a:pPr lvl="1"/>
            <a:r>
              <a:rPr lang="en-US" dirty="0" smtClean="0">
                <a:latin typeface="Arial" charset="0"/>
                <a:cs typeface="Arial" charset="0"/>
              </a:rPr>
              <a:t>All patients attended the same event</a:t>
            </a:r>
          </a:p>
          <a:p>
            <a:r>
              <a:rPr lang="en-US" dirty="0" smtClean="0">
                <a:latin typeface="Arial" charset="0"/>
                <a:cs typeface="Arial" charset="0"/>
              </a:rPr>
              <a:t>Attending physician notifies the local department of health (DOH)</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pic>
        <p:nvPicPr>
          <p:cNvPr id="2050" name="Picture 2" descr="C:\Users\aherrera\AppData\Local\Microsoft\Windows\Temporary Internet Files\Content.IE5\BRA5ISUZ\MC900286864[1].wmf" title="emergency"/>
          <p:cNvPicPr>
            <a:picLocks noGrp="1" noChangeAspect="1" noChangeArrowheads="1"/>
          </p:cNvPicPr>
          <p:nvPr>
            <p:ph sz="half"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a:off x="5715000" y="1981200"/>
            <a:ext cx="2816824" cy="3276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27028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a:xfrm>
            <a:off x="457200" y="274638"/>
            <a:ext cx="8458200" cy="1143000"/>
          </a:xfrm>
        </p:spPr>
        <p:txBody>
          <a:bodyPr/>
          <a:lstStyle/>
          <a:p>
            <a:r>
              <a:rPr lang="en-US" dirty="0">
                <a:latin typeface="Arial" charset="0"/>
                <a:cs typeface="Arial" charset="0"/>
              </a:rPr>
              <a:t>Module 1: Unconventional </a:t>
            </a:r>
            <a:r>
              <a:rPr lang="en-US" dirty="0" smtClean="0">
                <a:latin typeface="Arial" charset="0"/>
                <a:cs typeface="Arial" charset="0"/>
              </a:rPr>
              <a:t>Incident </a:t>
            </a:r>
            <a:r>
              <a:rPr lang="en-US" sz="1800" dirty="0">
                <a:solidFill>
                  <a:prstClr val="white"/>
                </a:solidFill>
                <a:latin typeface="Arial" charset="0"/>
                <a:cs typeface="Arial" charset="0"/>
              </a:rPr>
              <a:t>(</a:t>
            </a:r>
            <a:r>
              <a:rPr lang="en-US" sz="1800" dirty="0" smtClean="0">
                <a:solidFill>
                  <a:prstClr val="white"/>
                </a:solidFill>
                <a:latin typeface="Arial" charset="0"/>
                <a:cs typeface="Arial" charset="0"/>
              </a:rPr>
              <a:t>continued 3)</a:t>
            </a:r>
            <a:endParaRPr lang="en-US" dirty="0" smtClean="0">
              <a:latin typeface="Arial" charset="0"/>
              <a:cs typeface="Arial" charset="0"/>
            </a:endParaRPr>
          </a:p>
        </p:txBody>
      </p:sp>
      <p:sp>
        <p:nvSpPr>
          <p:cNvPr id="33794" name="Content Placeholder 2"/>
          <p:cNvSpPr>
            <a:spLocks noGrp="1"/>
          </p:cNvSpPr>
          <p:nvPr>
            <p:ph idx="1"/>
          </p:nvPr>
        </p:nvSpPr>
        <p:spPr>
          <a:xfrm>
            <a:off x="457200" y="1600200"/>
            <a:ext cx="6400800" cy="4525963"/>
          </a:xfrm>
        </p:spPr>
        <p:txBody>
          <a:bodyPr>
            <a:normAutofit/>
          </a:bodyPr>
          <a:lstStyle/>
          <a:p>
            <a:r>
              <a:rPr lang="en-US" sz="2400" dirty="0" smtClean="0">
                <a:latin typeface="Arial" charset="0"/>
                <a:cs typeface="Arial" charset="0"/>
              </a:rPr>
              <a:t>DOH advised medical staff to get a food history on the patients and other presenting symptoms.</a:t>
            </a:r>
          </a:p>
          <a:p>
            <a:pPr lvl="1"/>
            <a:r>
              <a:rPr lang="en-US" sz="2000" dirty="0" smtClean="0">
                <a:latin typeface="Arial" charset="0"/>
                <a:cs typeface="Arial" charset="0"/>
              </a:rPr>
              <a:t>Two patients – symptoms of multiple organ failure</a:t>
            </a:r>
          </a:p>
          <a:p>
            <a:pPr lvl="1"/>
            <a:r>
              <a:rPr lang="en-US" sz="2000" dirty="0" smtClean="0">
                <a:latin typeface="Arial" charset="0"/>
                <a:cs typeface="Arial" charset="0"/>
              </a:rPr>
              <a:t>One patient – seizure</a:t>
            </a:r>
          </a:p>
          <a:p>
            <a:r>
              <a:rPr lang="en-US" sz="2400" dirty="0" smtClean="0">
                <a:latin typeface="Arial" charset="0"/>
                <a:cs typeface="Arial" charset="0"/>
              </a:rPr>
              <a:t>30 more patients with similar symptoms are treated the next morning – all visited the event</a:t>
            </a:r>
            <a:endParaRPr lang="en-US" sz="2000" dirty="0" smtClean="0">
              <a:latin typeface="Arial" charset="0"/>
              <a:cs typeface="Arial" charset="0"/>
            </a:endParaRPr>
          </a:p>
          <a:p>
            <a:r>
              <a:rPr lang="en-US" sz="2400" dirty="0" smtClean="0">
                <a:latin typeface="Arial" charset="0"/>
                <a:cs typeface="Arial" charset="0"/>
              </a:rPr>
              <a:t>Local poison control is notified due to the number of patients and symptoms.</a:t>
            </a:r>
          </a:p>
          <a:p>
            <a:pPr marL="0" indent="0">
              <a:buNone/>
            </a:pPr>
            <a:endParaRPr lang="en-US" sz="2400" dirty="0"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pic>
        <p:nvPicPr>
          <p:cNvPr id="3074" name="Picture 2" descr="C:\Users\aherrera\AppData\Local\Microsoft\Windows\Temporary Internet Files\Content.IE5\QL8TTZ0U\MC900446070[1].wmf" title="nurse"/>
          <p:cNvPicPr>
            <a:picLocks noGrp="1" noChangeAspect="1" noChangeArrowheads="1"/>
          </p:cNvPicPr>
          <p:nvPr>
            <p:ph sz="half"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flipH="1">
            <a:off x="6934200" y="3124200"/>
            <a:ext cx="1747837" cy="2962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31583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a:xfrm>
            <a:off x="457200" y="274638"/>
            <a:ext cx="8458200" cy="1143000"/>
          </a:xfrm>
        </p:spPr>
        <p:txBody>
          <a:bodyPr/>
          <a:lstStyle/>
          <a:p>
            <a:r>
              <a:rPr lang="en-US" dirty="0">
                <a:latin typeface="Arial" charset="0"/>
                <a:cs typeface="Arial" charset="0"/>
              </a:rPr>
              <a:t>Module 1: Unconventional </a:t>
            </a:r>
            <a:r>
              <a:rPr lang="en-US" dirty="0" smtClean="0">
                <a:latin typeface="Arial" charset="0"/>
                <a:cs typeface="Arial" charset="0"/>
              </a:rPr>
              <a:t>Incident </a:t>
            </a:r>
            <a:r>
              <a:rPr lang="en-US" sz="1800" dirty="0">
                <a:solidFill>
                  <a:prstClr val="white"/>
                </a:solidFill>
                <a:latin typeface="Arial" charset="0"/>
                <a:cs typeface="Arial" charset="0"/>
              </a:rPr>
              <a:t>(</a:t>
            </a:r>
            <a:r>
              <a:rPr lang="en-US" sz="1800" dirty="0" smtClean="0">
                <a:solidFill>
                  <a:prstClr val="white"/>
                </a:solidFill>
                <a:latin typeface="Arial" charset="0"/>
                <a:cs typeface="Arial" charset="0"/>
              </a:rPr>
              <a:t>continued 4)</a:t>
            </a:r>
            <a:endParaRPr lang="en-US" dirty="0" smtClean="0">
              <a:latin typeface="Arial" charset="0"/>
              <a:cs typeface="Arial" charset="0"/>
            </a:endParaRPr>
          </a:p>
        </p:txBody>
      </p:sp>
      <p:sp>
        <p:nvSpPr>
          <p:cNvPr id="33794" name="Content Placeholder 2"/>
          <p:cNvSpPr>
            <a:spLocks noGrp="1"/>
          </p:cNvSpPr>
          <p:nvPr>
            <p:ph idx="1"/>
          </p:nvPr>
        </p:nvSpPr>
        <p:spPr>
          <a:xfrm>
            <a:off x="457200" y="1600201"/>
            <a:ext cx="8229600" cy="4495799"/>
          </a:xfrm>
        </p:spPr>
        <p:txBody>
          <a:bodyPr/>
          <a:lstStyle/>
          <a:p>
            <a:r>
              <a:rPr lang="en-US" sz="2400" dirty="0" smtClean="0">
                <a:latin typeface="Arial" charset="0"/>
                <a:cs typeface="Arial" charset="0"/>
              </a:rPr>
              <a:t>Authorities initially suspect a GI infectious etiology</a:t>
            </a:r>
          </a:p>
          <a:p>
            <a:pPr lvl="1"/>
            <a:r>
              <a:rPr lang="en-US" sz="2000" dirty="0" smtClean="0">
                <a:latin typeface="Arial" charset="0"/>
                <a:cs typeface="Arial" charset="0"/>
              </a:rPr>
              <a:t>Blood, stool, and vomit samples are collected and sent to state laboratory</a:t>
            </a:r>
          </a:p>
          <a:p>
            <a:r>
              <a:rPr lang="en-US" sz="2400" dirty="0" smtClean="0">
                <a:latin typeface="Arial" charset="0"/>
                <a:cs typeface="Arial" charset="0"/>
              </a:rPr>
              <a:t>DOH and Poison Control investigate possible causes of illnesses:</a:t>
            </a:r>
          </a:p>
          <a:p>
            <a:pPr lvl="1"/>
            <a:r>
              <a:rPr lang="en-US" sz="2000" dirty="0" smtClean="0">
                <a:latin typeface="Arial" charset="0"/>
                <a:cs typeface="Arial" charset="0"/>
              </a:rPr>
              <a:t>Staphylococcus enterotoxin, Bacillus cereus toxins, heavy metals, and other toxins</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pic>
        <p:nvPicPr>
          <p:cNvPr id="4100" name="Picture 4" descr="C:\Users\aherrera\AppData\Local\Microsoft\Windows\Temporary Internet Files\Content.IE5\56K3MOOV\MC900440672[2].png" title="vomiting girl"/>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tretch>
            <a:fillRect/>
          </a:stretch>
        </p:blipFill>
        <p:spPr bwMode="auto">
          <a:xfrm>
            <a:off x="3581400" y="4191000"/>
            <a:ext cx="1904515" cy="19034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78663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a:xfrm>
            <a:off x="457200" y="274638"/>
            <a:ext cx="8534400" cy="1143000"/>
          </a:xfrm>
        </p:spPr>
        <p:txBody>
          <a:bodyPr/>
          <a:lstStyle/>
          <a:p>
            <a:r>
              <a:rPr lang="en-US" dirty="0">
                <a:latin typeface="Arial" charset="0"/>
                <a:cs typeface="Arial" charset="0"/>
              </a:rPr>
              <a:t>Module 1: Unconventional </a:t>
            </a:r>
            <a:r>
              <a:rPr lang="en-US" dirty="0" smtClean="0">
                <a:latin typeface="Arial" charset="0"/>
                <a:cs typeface="Arial" charset="0"/>
              </a:rPr>
              <a:t>Incident </a:t>
            </a:r>
            <a:r>
              <a:rPr lang="en-US" sz="1800" dirty="0">
                <a:solidFill>
                  <a:prstClr val="white"/>
                </a:solidFill>
                <a:latin typeface="Arial" charset="0"/>
                <a:cs typeface="Arial" charset="0"/>
              </a:rPr>
              <a:t>(</a:t>
            </a:r>
            <a:r>
              <a:rPr lang="en-US" sz="1800" dirty="0" smtClean="0">
                <a:solidFill>
                  <a:prstClr val="white"/>
                </a:solidFill>
                <a:latin typeface="Arial" charset="0"/>
                <a:cs typeface="Arial" charset="0"/>
              </a:rPr>
              <a:t>continued 5)</a:t>
            </a:r>
            <a:endParaRPr lang="en-US" dirty="0" smtClean="0">
              <a:latin typeface="Arial" charset="0"/>
              <a:cs typeface="Arial" charset="0"/>
            </a:endParaRPr>
          </a:p>
        </p:txBody>
      </p:sp>
      <p:sp>
        <p:nvSpPr>
          <p:cNvPr id="33794" name="Content Placeholder 2"/>
          <p:cNvSpPr>
            <a:spLocks noGrp="1"/>
          </p:cNvSpPr>
          <p:nvPr>
            <p:ph idx="1"/>
          </p:nvPr>
        </p:nvSpPr>
        <p:spPr>
          <a:xfrm>
            <a:off x="457200" y="1600200"/>
            <a:ext cx="6019800" cy="4525963"/>
          </a:xfrm>
        </p:spPr>
        <p:txBody>
          <a:bodyPr>
            <a:normAutofit/>
          </a:bodyPr>
          <a:lstStyle/>
          <a:p>
            <a:r>
              <a:rPr lang="en-US" sz="2400" dirty="0" smtClean="0">
                <a:latin typeface="Arial" charset="0"/>
                <a:cs typeface="Arial" charset="0"/>
              </a:rPr>
              <a:t>Environmental health investigators and epidemiologists from DOH sent to get food and water samples and to interview food vendors</a:t>
            </a:r>
          </a:p>
          <a:p>
            <a:r>
              <a:rPr lang="en-US" sz="2400" dirty="0" smtClean="0">
                <a:latin typeface="Arial" charset="0"/>
                <a:cs typeface="Arial" charset="0"/>
              </a:rPr>
              <a:t>Investigators determine:</a:t>
            </a:r>
          </a:p>
          <a:p>
            <a:pPr lvl="1"/>
            <a:r>
              <a:rPr lang="en-US" sz="2000" dirty="0">
                <a:latin typeface="Arial" charset="0"/>
                <a:cs typeface="Arial" charset="0"/>
              </a:rPr>
              <a:t>6</a:t>
            </a:r>
            <a:r>
              <a:rPr lang="en-US" sz="2000" dirty="0" smtClean="0">
                <a:latin typeface="Arial" charset="0"/>
                <a:cs typeface="Arial" charset="0"/>
              </a:rPr>
              <a:t> food workers – not available for interview</a:t>
            </a:r>
          </a:p>
          <a:p>
            <a:pPr lvl="1"/>
            <a:r>
              <a:rPr lang="en-US" sz="2000" dirty="0" smtClean="0">
                <a:latin typeface="Arial" charset="0"/>
                <a:cs typeface="Arial" charset="0"/>
              </a:rPr>
              <a:t>2 of the </a:t>
            </a:r>
            <a:r>
              <a:rPr lang="en-US" sz="2000" smtClean="0">
                <a:latin typeface="Arial" charset="0"/>
                <a:cs typeface="Arial" charset="0"/>
              </a:rPr>
              <a:t>6 – unable to </a:t>
            </a:r>
            <a:r>
              <a:rPr lang="en-US" sz="2000" dirty="0" smtClean="0">
                <a:latin typeface="Arial" charset="0"/>
                <a:cs typeface="Arial" charset="0"/>
              </a:rPr>
              <a:t>be contacted                                                               or located</a:t>
            </a:r>
          </a:p>
          <a:p>
            <a:r>
              <a:rPr lang="en-US" sz="2400" dirty="0" smtClean="0">
                <a:latin typeface="Arial" charset="0"/>
                <a:cs typeface="Arial" charset="0"/>
              </a:rPr>
              <a:t>2 containers without labels containing                            powdery residues of an unknown                                                 substance are discovered</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pic>
        <p:nvPicPr>
          <p:cNvPr id="5125" name="Picture 5" descr="C:\Users\aherrera\AppData\Local\Microsoft\Windows\Temporary Internet Files\Content.IE5\QL8TTZ0U\MC900348875[1].wmf" title="powder container"/>
          <p:cNvPicPr>
            <a:picLocks noGrp="1" noChangeAspect="1" noChangeArrowheads="1"/>
          </p:cNvPicPr>
          <p:nvPr>
            <p:ph sz="half"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a:off x="6553200" y="1676400"/>
            <a:ext cx="1828800" cy="43868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64091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r>
              <a:rPr lang="en-US" smtClean="0">
                <a:latin typeface="Arial" charset="0"/>
                <a:cs typeface="Arial" charset="0"/>
              </a:rPr>
              <a:t>Introduction</a:t>
            </a:r>
          </a:p>
        </p:txBody>
      </p:sp>
      <p:sp>
        <p:nvSpPr>
          <p:cNvPr id="17410" name="Content Placeholder 2"/>
          <p:cNvSpPr>
            <a:spLocks noGrp="1"/>
          </p:cNvSpPr>
          <p:nvPr>
            <p:ph idx="1"/>
          </p:nvPr>
        </p:nvSpPr>
        <p:spPr/>
        <p:txBody>
          <a:bodyPr/>
          <a:lstStyle/>
          <a:p>
            <a:pPr>
              <a:buFont typeface="Wingdings" pitchFamily="2" charset="2"/>
              <a:buNone/>
            </a:pPr>
            <a:r>
              <a:rPr lang="en-US" smtClean="0">
                <a:solidFill>
                  <a:srgbClr val="739600"/>
                </a:solidFill>
                <a:latin typeface="Arial" charset="0"/>
                <a:cs typeface="Arial" charset="0"/>
              </a:rPr>
              <a:t>Purpose and Scope</a:t>
            </a:r>
          </a:p>
          <a:p>
            <a:pPr lvl="1"/>
            <a:r>
              <a:rPr lang="en-US" sz="2600" smtClean="0">
                <a:latin typeface="Arial" charset="0"/>
                <a:cs typeface="Arial" charset="0"/>
              </a:rPr>
              <a:t>It is crucial that we ensure that food products are safe for consumption</a:t>
            </a:r>
          </a:p>
          <a:p>
            <a:pPr lvl="1"/>
            <a:r>
              <a:rPr lang="en-US" sz="2600" smtClean="0">
                <a:latin typeface="Arial" charset="0"/>
                <a:cs typeface="Arial" charset="0"/>
              </a:rPr>
              <a:t>Everyone involved in the food chain, from farmer through consumer, has a responsibility to keep the food supply safe</a:t>
            </a:r>
          </a:p>
          <a:p>
            <a:pPr lvl="1"/>
            <a:r>
              <a:rPr lang="en-US" sz="2600" smtClean="0">
                <a:latin typeface="Arial" charset="0"/>
                <a:cs typeface="Arial" charset="0"/>
              </a:rPr>
              <a:t>At any point during production or distribution, food can be contaminated either accidentally (food safety), or on purpose from sabotage, fraud or terrorist activities (food defense)</a:t>
            </a:r>
            <a:endParaRPr lang="en-US" sz="2600" smtClean="0">
              <a:solidFill>
                <a:srgbClr val="739600"/>
              </a:solidFill>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a:xfrm>
            <a:off x="457200" y="274638"/>
            <a:ext cx="8458200" cy="1143000"/>
          </a:xfrm>
        </p:spPr>
        <p:txBody>
          <a:bodyPr/>
          <a:lstStyle/>
          <a:p>
            <a:r>
              <a:rPr lang="en-US" dirty="0">
                <a:latin typeface="Arial" charset="0"/>
                <a:cs typeface="Arial" charset="0"/>
              </a:rPr>
              <a:t>Module 1: Unconventional </a:t>
            </a:r>
            <a:r>
              <a:rPr lang="en-US" dirty="0" smtClean="0">
                <a:latin typeface="Arial" charset="0"/>
                <a:cs typeface="Arial" charset="0"/>
              </a:rPr>
              <a:t>Incident </a:t>
            </a:r>
            <a:r>
              <a:rPr lang="en-US" sz="1800" dirty="0">
                <a:solidFill>
                  <a:prstClr val="white"/>
                </a:solidFill>
                <a:latin typeface="Arial" charset="0"/>
                <a:cs typeface="Arial" charset="0"/>
              </a:rPr>
              <a:t>(</a:t>
            </a:r>
            <a:r>
              <a:rPr lang="en-US" sz="1800" dirty="0" smtClean="0">
                <a:solidFill>
                  <a:prstClr val="white"/>
                </a:solidFill>
                <a:latin typeface="Arial" charset="0"/>
                <a:cs typeface="Arial" charset="0"/>
              </a:rPr>
              <a:t>continued 6)</a:t>
            </a:r>
            <a:endParaRPr lang="en-US" dirty="0" smtClean="0">
              <a:latin typeface="Arial" charset="0"/>
              <a:cs typeface="Arial" charset="0"/>
            </a:endParaRPr>
          </a:p>
        </p:txBody>
      </p:sp>
      <p:sp>
        <p:nvSpPr>
          <p:cNvPr id="33794" name="Content Placeholder 2"/>
          <p:cNvSpPr>
            <a:spLocks noGrp="1"/>
          </p:cNvSpPr>
          <p:nvPr>
            <p:ph idx="1"/>
          </p:nvPr>
        </p:nvSpPr>
        <p:spPr/>
        <p:txBody>
          <a:bodyPr>
            <a:normAutofit/>
          </a:bodyPr>
          <a:lstStyle/>
          <a:p>
            <a:r>
              <a:rPr lang="en-US" sz="2400" dirty="0" smtClean="0">
                <a:latin typeface="Arial" charset="0"/>
                <a:cs typeface="Arial" charset="0"/>
              </a:rPr>
              <a:t>Estimated approximately 40,000 individuals may have consumed food or </a:t>
            </a:r>
            <a:r>
              <a:rPr lang="en-US" sz="2400" dirty="0" smtClean="0">
                <a:latin typeface="Arial" charset="0"/>
                <a:cs typeface="Arial" charset="0"/>
              </a:rPr>
              <a:t>drinks</a:t>
            </a:r>
          </a:p>
          <a:p>
            <a:pPr lvl="1"/>
            <a:r>
              <a:rPr lang="en-US" sz="2000" dirty="0" smtClean="0">
                <a:latin typeface="Arial" charset="0"/>
                <a:cs typeface="Arial" charset="0"/>
              </a:rPr>
              <a:t>Similar number of individuals visited event on previous days</a:t>
            </a:r>
          </a:p>
          <a:p>
            <a:r>
              <a:rPr lang="en-US" sz="2400" dirty="0" smtClean="0">
                <a:latin typeface="Arial" charset="0"/>
                <a:cs typeface="Arial" charset="0"/>
              </a:rPr>
              <a:t>Estimated </a:t>
            </a:r>
            <a:r>
              <a:rPr lang="en-US" sz="2400" dirty="0" smtClean="0">
                <a:latin typeface="Arial" charset="0"/>
                <a:cs typeface="Arial" charset="0"/>
              </a:rPr>
              <a:t>over 20,000 may have been exposed to the suspected source food or drinks</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pic>
        <p:nvPicPr>
          <p:cNvPr id="6147" name="Picture 3" descr="C:\Users\aherrera\AppData\Local\Microsoft\Windows\Temporary Internet Files\Content.IE5\J0C65FNS\MC900089522[1].wmf" title="people eating"/>
          <p:cNvPicPr>
            <a:picLocks noGrp="1" noChangeAspect="1" noChangeArrowheads="1"/>
          </p:cNvPicPr>
          <p:nvPr>
            <p:ph sz="half"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a:off x="2743200" y="3882986"/>
            <a:ext cx="3352800" cy="22892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96094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p:txBody>
          <a:bodyPr/>
          <a:lstStyle/>
          <a:p>
            <a:r>
              <a:rPr lang="en-US" dirty="0" smtClean="0">
                <a:latin typeface="Arial" charset="0"/>
                <a:cs typeface="Arial" charset="0"/>
              </a:rPr>
              <a:t>Module 1: Summary of Developments</a:t>
            </a:r>
          </a:p>
        </p:txBody>
      </p:sp>
      <p:sp>
        <p:nvSpPr>
          <p:cNvPr id="46082" name="Content Placeholder 2"/>
          <p:cNvSpPr>
            <a:spLocks noGrp="1"/>
          </p:cNvSpPr>
          <p:nvPr>
            <p:ph idx="1"/>
          </p:nvPr>
        </p:nvSpPr>
        <p:spPr>
          <a:xfrm>
            <a:off x="457200" y="1447800"/>
            <a:ext cx="8229600" cy="4525963"/>
          </a:xfrm>
        </p:spPr>
        <p:txBody>
          <a:bodyPr/>
          <a:lstStyle/>
          <a:p>
            <a:r>
              <a:rPr lang="en-US" dirty="0">
                <a:latin typeface="Arial" charset="0"/>
                <a:cs typeface="Arial" charset="0"/>
              </a:rPr>
              <a:t>A large popular show (</a:t>
            </a:r>
            <a:r>
              <a:rPr lang="en-US" dirty="0" smtClean="0">
                <a:latin typeface="Arial" charset="0"/>
                <a:cs typeface="Arial" charset="0"/>
              </a:rPr>
              <a:t>known </a:t>
            </a:r>
            <a:r>
              <a:rPr lang="en-US" dirty="0">
                <a:latin typeface="Arial" charset="0"/>
                <a:cs typeface="Arial" charset="0"/>
              </a:rPr>
              <a:t>for </a:t>
            </a:r>
            <a:r>
              <a:rPr lang="en-US" dirty="0" smtClean="0">
                <a:latin typeface="Arial" charset="0"/>
                <a:cs typeface="Arial" charset="0"/>
              </a:rPr>
              <a:t>latest </a:t>
            </a:r>
            <a:r>
              <a:rPr lang="en-US" dirty="0">
                <a:latin typeface="Arial" charset="0"/>
                <a:cs typeface="Arial" charset="0"/>
              </a:rPr>
              <a:t>gadgets and inventions) is held in City, State annually.</a:t>
            </a:r>
          </a:p>
          <a:p>
            <a:r>
              <a:rPr lang="en-US" dirty="0" smtClean="0">
                <a:latin typeface="Arial" charset="0"/>
                <a:cs typeface="Arial" charset="0"/>
              </a:rPr>
              <a:t>Three days into the event a local emergency room sees 4 cases involving vomiting, </a:t>
            </a:r>
            <a:r>
              <a:rPr lang="en-US" dirty="0" smtClean="0">
                <a:latin typeface="Arial" charset="0"/>
                <a:cs typeface="Arial" charset="0"/>
              </a:rPr>
              <a:t>diarrhea, bloody stool, and onset </a:t>
            </a:r>
            <a:r>
              <a:rPr lang="en-US" dirty="0" smtClean="0">
                <a:latin typeface="Arial" charset="0"/>
                <a:cs typeface="Arial" charset="0"/>
              </a:rPr>
              <a:t>respiratory distress</a:t>
            </a:r>
          </a:p>
          <a:p>
            <a:r>
              <a:rPr lang="en-US" dirty="0" smtClean="0">
                <a:latin typeface="Arial" charset="0"/>
                <a:cs typeface="Arial" charset="0"/>
              </a:rPr>
              <a:t>All patients attended the same event</a:t>
            </a:r>
          </a:p>
          <a:p>
            <a:r>
              <a:rPr lang="en-US" dirty="0" smtClean="0">
                <a:latin typeface="Arial" charset="0"/>
                <a:cs typeface="Arial" charset="0"/>
              </a:rPr>
              <a:t>30 </a:t>
            </a:r>
            <a:r>
              <a:rPr lang="en-US" dirty="0">
                <a:latin typeface="Arial" charset="0"/>
                <a:cs typeface="Arial" charset="0"/>
              </a:rPr>
              <a:t>more patients with similar symptoms were </a:t>
            </a:r>
            <a:r>
              <a:rPr lang="en-US" dirty="0" smtClean="0">
                <a:latin typeface="Arial" charset="0"/>
                <a:cs typeface="Arial" charset="0"/>
              </a:rPr>
              <a:t>treated the next morning</a:t>
            </a:r>
            <a:endParaRPr lang="en-US" dirty="0">
              <a:latin typeface="Arial" charset="0"/>
              <a:cs typeface="Arial" charset="0"/>
            </a:endParaRPr>
          </a:p>
          <a:p>
            <a:r>
              <a:rPr lang="en-US" dirty="0">
                <a:latin typeface="Arial" charset="0"/>
                <a:cs typeface="Arial" charset="0"/>
              </a:rPr>
              <a:t>Authorities initially </a:t>
            </a:r>
            <a:r>
              <a:rPr lang="en-US" dirty="0" smtClean="0">
                <a:latin typeface="Arial" charset="0"/>
                <a:cs typeface="Arial" charset="0"/>
              </a:rPr>
              <a:t>suspect a </a:t>
            </a:r>
            <a:r>
              <a:rPr lang="en-US" dirty="0">
                <a:latin typeface="Arial" charset="0"/>
                <a:cs typeface="Arial" charset="0"/>
              </a:rPr>
              <a:t>GI infectious etiology</a:t>
            </a:r>
          </a:p>
          <a:p>
            <a:endParaRPr lang="en-US" dirty="0" smtClean="0">
              <a:latin typeface="Arial" charset="0"/>
              <a:cs typeface="Arial" charset="0"/>
            </a:endParaRPr>
          </a:p>
          <a:p>
            <a:pPr marL="0" indent="0">
              <a:buNone/>
            </a:pPr>
            <a:endParaRPr lang="en-US" dirty="0" smtClean="0">
              <a:latin typeface="Arial" charset="0"/>
              <a:cs typeface="Arial" charset="0"/>
            </a:endParaRPr>
          </a:p>
          <a:p>
            <a:endParaRPr lang="en-US" dirty="0">
              <a:latin typeface="Arial" charset="0"/>
              <a:cs typeface="Arial" charset="0"/>
            </a:endParaRPr>
          </a:p>
          <a:p>
            <a:endParaRPr lang="en-US" dirty="0"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a:xfrm>
            <a:off x="457200" y="274638"/>
            <a:ext cx="8763000" cy="1143000"/>
          </a:xfrm>
        </p:spPr>
        <p:txBody>
          <a:bodyPr/>
          <a:lstStyle/>
          <a:p>
            <a:r>
              <a:rPr lang="en-US" sz="3200" dirty="0" smtClean="0">
                <a:latin typeface="Arial" charset="0"/>
                <a:cs typeface="Arial" charset="0"/>
              </a:rPr>
              <a:t>Module 1: Summary of Developments </a:t>
            </a:r>
            <a:r>
              <a:rPr lang="en-US" sz="1800" dirty="0">
                <a:solidFill>
                  <a:prstClr val="white"/>
                </a:solidFill>
                <a:latin typeface="Arial" charset="0"/>
                <a:cs typeface="Arial" charset="0"/>
              </a:rPr>
              <a:t>(continued)</a:t>
            </a:r>
            <a:endParaRPr lang="en-US" dirty="0" smtClean="0">
              <a:latin typeface="Arial" charset="0"/>
              <a:cs typeface="Arial" charset="0"/>
            </a:endParaRPr>
          </a:p>
        </p:txBody>
      </p:sp>
      <p:sp>
        <p:nvSpPr>
          <p:cNvPr id="46082" name="Content Placeholder 2"/>
          <p:cNvSpPr>
            <a:spLocks noGrp="1"/>
          </p:cNvSpPr>
          <p:nvPr>
            <p:ph idx="1"/>
          </p:nvPr>
        </p:nvSpPr>
        <p:spPr>
          <a:xfrm>
            <a:off x="457200" y="1447800"/>
            <a:ext cx="8229600" cy="4525963"/>
          </a:xfrm>
        </p:spPr>
        <p:txBody>
          <a:bodyPr/>
          <a:lstStyle/>
          <a:p>
            <a:r>
              <a:rPr lang="en-US" sz="2800" dirty="0">
                <a:latin typeface="Arial" charset="0"/>
                <a:cs typeface="Arial" charset="0"/>
              </a:rPr>
              <a:t>Environmental health investigators </a:t>
            </a:r>
            <a:r>
              <a:rPr lang="en-US" sz="2800" dirty="0" smtClean="0">
                <a:latin typeface="Arial" charset="0"/>
                <a:cs typeface="Arial" charset="0"/>
              </a:rPr>
              <a:t>and epidemiologists </a:t>
            </a:r>
            <a:r>
              <a:rPr lang="en-US" sz="2800" dirty="0" smtClean="0">
                <a:latin typeface="Arial" charset="0"/>
                <a:cs typeface="Arial" charset="0"/>
              </a:rPr>
              <a:t>collected food </a:t>
            </a:r>
            <a:r>
              <a:rPr lang="en-US" sz="2800" dirty="0">
                <a:latin typeface="Arial" charset="0"/>
                <a:cs typeface="Arial" charset="0"/>
              </a:rPr>
              <a:t>and water samples and </a:t>
            </a:r>
            <a:r>
              <a:rPr lang="en-US" sz="2800" dirty="0" smtClean="0">
                <a:latin typeface="Arial" charset="0"/>
                <a:cs typeface="Arial" charset="0"/>
              </a:rPr>
              <a:t>interviewed food vendors </a:t>
            </a:r>
            <a:endParaRPr lang="en-US" sz="2800" dirty="0" smtClean="0">
              <a:latin typeface="Arial" charset="0"/>
              <a:cs typeface="Arial" charset="0"/>
            </a:endParaRPr>
          </a:p>
          <a:p>
            <a:r>
              <a:rPr lang="en-US" sz="2800" dirty="0" smtClean="0">
                <a:latin typeface="Arial" charset="0"/>
                <a:cs typeface="Arial" charset="0"/>
              </a:rPr>
              <a:t>2 </a:t>
            </a:r>
            <a:r>
              <a:rPr lang="en-US" sz="2800" dirty="0" smtClean="0">
                <a:latin typeface="Arial" charset="0"/>
                <a:cs typeface="Arial" charset="0"/>
              </a:rPr>
              <a:t>unlabeled containers of unknown powdery residue were discovered</a:t>
            </a:r>
          </a:p>
          <a:p>
            <a:r>
              <a:rPr lang="en-US" sz="2800" dirty="0" smtClean="0">
                <a:latin typeface="Arial" charset="0"/>
                <a:cs typeface="Arial" charset="0"/>
              </a:rPr>
              <a:t>Estimate 20,000 people were exposed to suspected food source or </a:t>
            </a:r>
            <a:r>
              <a:rPr lang="en-US" sz="2800" dirty="0" smtClean="0">
                <a:latin typeface="Arial" charset="0"/>
                <a:cs typeface="Arial" charset="0"/>
              </a:rPr>
              <a:t>drinks</a:t>
            </a:r>
            <a:endParaRPr lang="en-US" dirty="0"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extLst>
      <p:ext uri="{BB962C8B-B14F-4D97-AF65-F5344CB8AC3E}">
        <p14:creationId xmlns:p14="http://schemas.microsoft.com/office/powerpoint/2010/main" val="11868709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title"/>
          </p:nvPr>
        </p:nvSpPr>
        <p:spPr/>
        <p:txBody>
          <a:bodyPr/>
          <a:lstStyle/>
          <a:p>
            <a:pPr eaLnBrk="1" hangingPunct="1"/>
            <a:r>
              <a:rPr lang="en-US" dirty="0" smtClean="0">
                <a:latin typeface="Arial" charset="0"/>
                <a:cs typeface="Arial" charset="0"/>
              </a:rPr>
              <a:t>Module 1: Table Activity Session</a:t>
            </a:r>
          </a:p>
        </p:txBody>
      </p:sp>
      <p:sp>
        <p:nvSpPr>
          <p:cNvPr id="47106" name="Rectangle 3"/>
          <p:cNvSpPr>
            <a:spLocks noGrp="1" noChangeArrowheads="1"/>
          </p:cNvSpPr>
          <p:nvPr>
            <p:ph idx="1"/>
          </p:nvPr>
        </p:nvSpPr>
        <p:spPr/>
        <p:txBody>
          <a:bodyPr/>
          <a:lstStyle/>
          <a:p>
            <a:pPr marL="685800" lvl="1" indent="-457200" eaLnBrk="1" hangingPunct="1">
              <a:buFont typeface="Calibri" pitchFamily="34" charset="0"/>
              <a:buAutoNum type="arabicPeriod"/>
            </a:pPr>
            <a:r>
              <a:rPr lang="en-US" sz="2600" smtClean="0">
                <a:latin typeface="Arial" charset="0"/>
                <a:cs typeface="Arial" charset="0"/>
              </a:rPr>
              <a:t>Consider the developments while answering assigned questions</a:t>
            </a:r>
          </a:p>
          <a:p>
            <a:pPr marL="685800" lvl="1" indent="-457200" eaLnBrk="1" hangingPunct="1">
              <a:buFont typeface="Calibri" pitchFamily="34" charset="0"/>
              <a:buAutoNum type="arabicPeriod"/>
            </a:pPr>
            <a:r>
              <a:rPr lang="en-US" sz="2600" smtClean="0">
                <a:latin typeface="Arial" charset="0"/>
                <a:cs typeface="Arial" charset="0"/>
              </a:rPr>
              <a:t>Identify any additional requirements, critical issues, decisions, and questions you think should be addressed at this time</a:t>
            </a:r>
          </a:p>
          <a:p>
            <a:pPr marL="685800" lvl="1" indent="-457200" eaLnBrk="1" hangingPunct="1">
              <a:buFont typeface="Calibri" pitchFamily="34" charset="0"/>
              <a:buAutoNum type="arabicPeriod"/>
            </a:pPr>
            <a:r>
              <a:rPr lang="en-US" sz="2600" smtClean="0">
                <a:latin typeface="Arial" charset="0"/>
                <a:cs typeface="Arial" charset="0"/>
              </a:rPr>
              <a:t>Record any unanswered assigned questions or participant questions</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1"/>
          <p:cNvSpPr>
            <a:spLocks noGrp="1"/>
          </p:cNvSpPr>
          <p:nvPr>
            <p:ph type="title"/>
          </p:nvPr>
        </p:nvSpPr>
        <p:spPr/>
        <p:txBody>
          <a:bodyPr/>
          <a:lstStyle/>
          <a:p>
            <a:r>
              <a:rPr lang="en-US" dirty="0" smtClean="0">
                <a:latin typeface="Arial" charset="0"/>
                <a:cs typeface="Arial" charset="0"/>
              </a:rPr>
              <a:t>Module 1: Breakout Session</a:t>
            </a:r>
          </a:p>
        </p:txBody>
      </p:sp>
      <p:sp>
        <p:nvSpPr>
          <p:cNvPr id="2" name="Content Placeholder 1"/>
          <p:cNvSpPr>
            <a:spLocks noGrp="1"/>
          </p:cNvSpPr>
          <p:nvPr>
            <p:ph idx="1"/>
          </p:nvPr>
        </p:nvSpPr>
        <p:spPr>
          <a:xfrm>
            <a:off x="457200" y="2971801"/>
            <a:ext cx="8229600" cy="1066799"/>
          </a:xfrm>
        </p:spPr>
        <p:txBody>
          <a:bodyPr/>
          <a:lstStyle/>
          <a:p>
            <a:pPr marL="0" indent="0" algn="ctr">
              <a:buNone/>
            </a:pPr>
            <a:r>
              <a:rPr lang="en-US" sz="2400" dirty="0">
                <a:solidFill>
                  <a:srgbClr val="739600"/>
                </a:solidFill>
              </a:rPr>
              <a:t>30 Minutes to discuss questions</a:t>
            </a:r>
          </a:p>
          <a:p>
            <a:pPr marL="0" indent="0" algn="ctr">
              <a:buNone/>
            </a:pPr>
            <a:r>
              <a:rPr lang="en-US" sz="2400" dirty="0" smtClean="0">
                <a:solidFill>
                  <a:srgbClr val="739600"/>
                </a:solidFill>
              </a:rPr>
              <a:t>30 </a:t>
            </a:r>
            <a:r>
              <a:rPr lang="en-US" sz="2400" dirty="0">
                <a:solidFill>
                  <a:srgbClr val="739600"/>
                </a:solidFill>
              </a:rPr>
              <a:t>Minutes for all groups to report 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r>
              <a:rPr lang="en-US" dirty="0" smtClean="0">
                <a:latin typeface="Arial" charset="0"/>
                <a:cs typeface="Arial" charset="0"/>
              </a:rPr>
              <a:t>Module 1: Break Time</a:t>
            </a:r>
          </a:p>
        </p:txBody>
      </p:sp>
      <p:sp>
        <p:nvSpPr>
          <p:cNvPr id="2" name="Content Placeholder 1"/>
          <p:cNvSpPr>
            <a:spLocks noGrp="1"/>
          </p:cNvSpPr>
          <p:nvPr>
            <p:ph idx="1"/>
          </p:nvPr>
        </p:nvSpPr>
        <p:spPr>
          <a:xfrm>
            <a:off x="457200" y="3505201"/>
            <a:ext cx="8229600" cy="533400"/>
          </a:xfrm>
        </p:spPr>
        <p:txBody>
          <a:bodyPr/>
          <a:lstStyle/>
          <a:p>
            <a:pPr marL="0" indent="0" algn="ctr">
              <a:buNone/>
            </a:pPr>
            <a:r>
              <a:rPr lang="en-US" sz="2400" dirty="0">
                <a:solidFill>
                  <a:srgbClr val="739600"/>
                </a:solidFill>
              </a:rPr>
              <a:t>15 Minutes</a:t>
            </a:r>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ChangeArrowheads="1"/>
          </p:cNvSpPr>
          <p:nvPr>
            <p:ph type="title"/>
          </p:nvPr>
        </p:nvSpPr>
        <p:spPr/>
        <p:txBody>
          <a:bodyPr/>
          <a:lstStyle/>
          <a:p>
            <a:pPr eaLnBrk="1" hangingPunct="1"/>
            <a:r>
              <a:rPr lang="en-US" sz="3200" dirty="0" smtClean="0">
                <a:latin typeface="Arial" charset="0"/>
                <a:cs typeface="Arial" charset="0"/>
              </a:rPr>
              <a:t>Module 2: Information &amp; Investigation</a:t>
            </a:r>
          </a:p>
        </p:txBody>
      </p:sp>
      <p:sp>
        <p:nvSpPr>
          <p:cNvPr id="50178" name="Rectangle 3"/>
          <p:cNvSpPr>
            <a:spLocks noGrp="1" noChangeArrowheads="1"/>
          </p:cNvSpPr>
          <p:nvPr>
            <p:ph idx="1"/>
          </p:nvPr>
        </p:nvSpPr>
        <p:spPr/>
        <p:txBody>
          <a:bodyPr/>
          <a:lstStyle/>
          <a:p>
            <a:r>
              <a:rPr lang="en-US" dirty="0" smtClean="0">
                <a:latin typeface="Arial" charset="0"/>
                <a:cs typeface="Arial" charset="0"/>
              </a:rPr>
              <a:t>Presentation of Scenario</a:t>
            </a:r>
            <a:br>
              <a:rPr lang="en-US" dirty="0" smtClean="0">
                <a:latin typeface="Arial" charset="0"/>
                <a:cs typeface="Arial" charset="0"/>
              </a:rPr>
            </a:br>
            <a:endParaRPr lang="en-US" sz="2800" dirty="0" smtClean="0">
              <a:latin typeface="Arial" charset="0"/>
              <a:cs typeface="Arial" charset="0"/>
            </a:endParaRPr>
          </a:p>
          <a:p>
            <a:r>
              <a:rPr lang="en-US" dirty="0" smtClean="0">
                <a:latin typeface="Arial" charset="0"/>
                <a:cs typeface="Arial" charset="0"/>
              </a:rPr>
              <a:t>Work Session (in breakout groups)</a:t>
            </a:r>
          </a:p>
          <a:p>
            <a:pPr lvl="1">
              <a:buFont typeface="Arial" charset="0"/>
              <a:buChar char="•"/>
            </a:pPr>
            <a:r>
              <a:rPr lang="en-US" dirty="0" smtClean="0">
                <a:latin typeface="Arial" charset="0"/>
                <a:cs typeface="Arial" charset="0"/>
              </a:rPr>
              <a:t>Answering Questions – 30 min  </a:t>
            </a:r>
            <a:r>
              <a:rPr lang="en-US" sz="2400" dirty="0" smtClean="0">
                <a:latin typeface="Arial" charset="0"/>
                <a:cs typeface="Arial" charset="0"/>
              </a:rPr>
              <a:t/>
            </a:r>
            <a:br>
              <a:rPr lang="en-US" sz="2400" dirty="0" smtClean="0">
                <a:latin typeface="Arial" charset="0"/>
                <a:cs typeface="Arial" charset="0"/>
              </a:rPr>
            </a:br>
            <a:endParaRPr lang="en-US" sz="2400" dirty="0" smtClean="0">
              <a:latin typeface="Arial" charset="0"/>
              <a:cs typeface="Arial" charset="0"/>
            </a:endParaRPr>
          </a:p>
          <a:p>
            <a:r>
              <a:rPr lang="en-US" dirty="0" smtClean="0">
                <a:latin typeface="Arial" charset="0"/>
                <a:cs typeface="Arial" charset="0"/>
              </a:rPr>
              <a:t>Module Debrief (whole group) – 30 min</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p:txBody>
          <a:bodyPr/>
          <a:lstStyle/>
          <a:p>
            <a:r>
              <a:rPr lang="en-US" sz="3200" dirty="0">
                <a:latin typeface="Arial" charset="0"/>
                <a:cs typeface="Arial" charset="0"/>
              </a:rPr>
              <a:t>Module 2: Information &amp; </a:t>
            </a:r>
            <a:r>
              <a:rPr lang="en-US" sz="3200" dirty="0" smtClean="0">
                <a:latin typeface="Arial" charset="0"/>
                <a:cs typeface="Arial" charset="0"/>
              </a:rPr>
              <a:t>Investigation </a:t>
            </a:r>
            <a:r>
              <a:rPr lang="en-US" sz="1800" dirty="0">
                <a:solidFill>
                  <a:prstClr val="white"/>
                </a:solidFill>
                <a:latin typeface="Arial" charset="0"/>
                <a:cs typeface="Arial" charset="0"/>
              </a:rPr>
              <a:t>(continued)</a:t>
            </a:r>
            <a:endParaRPr lang="en-US" sz="3200" dirty="0" smtClean="0">
              <a:latin typeface="Arial" charset="0"/>
              <a:cs typeface="Arial" charset="0"/>
            </a:endParaRPr>
          </a:p>
        </p:txBody>
      </p:sp>
      <p:sp>
        <p:nvSpPr>
          <p:cNvPr id="51202" name="Content Placeholder 2"/>
          <p:cNvSpPr>
            <a:spLocks noGrp="1"/>
          </p:cNvSpPr>
          <p:nvPr>
            <p:ph idx="1"/>
          </p:nvPr>
        </p:nvSpPr>
        <p:spPr/>
        <p:txBody>
          <a:bodyPr>
            <a:normAutofit fontScale="92500"/>
          </a:bodyPr>
          <a:lstStyle/>
          <a:p>
            <a:r>
              <a:rPr lang="en-US" dirty="0" smtClean="0">
                <a:latin typeface="Arial" charset="0"/>
                <a:cs typeface="Arial" charset="0"/>
              </a:rPr>
              <a:t>All interviewed persons ate at City’s Best Pizza</a:t>
            </a:r>
          </a:p>
          <a:p>
            <a:r>
              <a:rPr lang="en-US" dirty="0" smtClean="0">
                <a:latin typeface="Arial" charset="0"/>
                <a:cs typeface="Arial" charset="0"/>
              </a:rPr>
              <a:t>Most common food consumed                                         included:</a:t>
            </a:r>
          </a:p>
          <a:p>
            <a:pPr lvl="1"/>
            <a:r>
              <a:rPr lang="en-US" dirty="0" smtClean="0">
                <a:latin typeface="Arial" charset="0"/>
                <a:cs typeface="Arial" charset="0"/>
              </a:rPr>
              <a:t>Pepperoni pizza</a:t>
            </a:r>
          </a:p>
          <a:p>
            <a:pPr lvl="1"/>
            <a:r>
              <a:rPr lang="en-US" dirty="0" smtClean="0">
                <a:latin typeface="Arial" charset="0"/>
                <a:cs typeface="Arial" charset="0"/>
              </a:rPr>
              <a:t>Parmesan cheese toppings</a:t>
            </a:r>
          </a:p>
          <a:p>
            <a:r>
              <a:rPr lang="en-US" dirty="0" smtClean="0">
                <a:latin typeface="Arial" charset="0"/>
                <a:cs typeface="Arial" charset="0"/>
              </a:rPr>
              <a:t>Investigators notice </a:t>
            </a:r>
            <a:r>
              <a:rPr lang="en-US" dirty="0" smtClean="0">
                <a:latin typeface="Arial" charset="0"/>
                <a:cs typeface="Arial" charset="0"/>
              </a:rPr>
              <a:t>symptoms                                                      inconsistent with bacteria </a:t>
            </a:r>
            <a:r>
              <a:rPr lang="en-US" dirty="0" smtClean="0">
                <a:latin typeface="Arial" charset="0"/>
                <a:cs typeface="Arial" charset="0"/>
              </a:rPr>
              <a:t>culprit </a:t>
            </a:r>
            <a:endParaRPr lang="en-US" dirty="0" smtClean="0">
              <a:latin typeface="Arial" charset="0"/>
              <a:cs typeface="Arial" charset="0"/>
            </a:endParaRPr>
          </a:p>
          <a:p>
            <a:r>
              <a:rPr lang="en-US" dirty="0">
                <a:latin typeface="Arial" charset="0"/>
                <a:cs typeface="Arial" charset="0"/>
              </a:rPr>
              <a:t>L</a:t>
            </a:r>
            <a:r>
              <a:rPr lang="en-US" dirty="0" smtClean="0">
                <a:latin typeface="Arial" charset="0"/>
                <a:cs typeface="Arial" charset="0"/>
              </a:rPr>
              <a:t>ab </a:t>
            </a:r>
            <a:r>
              <a:rPr lang="en-US" dirty="0" smtClean="0">
                <a:latin typeface="Arial" charset="0"/>
                <a:cs typeface="Arial" charset="0"/>
              </a:rPr>
              <a:t>samples </a:t>
            </a:r>
            <a:r>
              <a:rPr lang="en-US" dirty="0" smtClean="0">
                <a:latin typeface="Arial" charset="0"/>
                <a:cs typeface="Arial" charset="0"/>
              </a:rPr>
              <a:t>unable </a:t>
            </a:r>
            <a:r>
              <a:rPr lang="en-US" dirty="0" smtClean="0">
                <a:latin typeface="Arial" charset="0"/>
                <a:cs typeface="Arial" charset="0"/>
              </a:rPr>
              <a:t>to confirm presence </a:t>
            </a:r>
            <a:r>
              <a:rPr lang="en-US" dirty="0" smtClean="0">
                <a:latin typeface="Arial" charset="0"/>
                <a:cs typeface="Arial" charset="0"/>
              </a:rPr>
              <a:t>                              of suspect bacterial </a:t>
            </a:r>
            <a:r>
              <a:rPr lang="en-US" dirty="0" smtClean="0">
                <a:latin typeface="Arial" charset="0"/>
                <a:cs typeface="Arial" charset="0"/>
              </a:rPr>
              <a:t>toxins</a:t>
            </a:r>
          </a:p>
          <a:p>
            <a:r>
              <a:rPr lang="en-US" dirty="0" smtClean="0">
                <a:latin typeface="Arial" charset="0"/>
                <a:cs typeface="Arial" charset="0"/>
              </a:rPr>
              <a:t>Only </a:t>
            </a:r>
            <a:r>
              <a:rPr lang="en-US" dirty="0">
                <a:latin typeface="Arial" charset="0"/>
                <a:cs typeface="Arial" charset="0"/>
              </a:rPr>
              <a:t>unusual thing about the kitchen inspection was the two unlabeled containers of unknown, powdery </a:t>
            </a:r>
            <a:r>
              <a:rPr lang="en-US" dirty="0" smtClean="0">
                <a:latin typeface="Arial" charset="0"/>
                <a:cs typeface="Arial" charset="0"/>
              </a:rPr>
              <a:t>residue</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pic>
        <p:nvPicPr>
          <p:cNvPr id="7170" name="Picture 2" descr="C:\Users\aherrera\AppData\Local\Microsoft\Windows\Temporary Internet Files\Content.IE5\ONICHVUS\MC900348843[1].wmf" title="pepperoni pizza"/>
          <p:cNvPicPr>
            <a:picLocks noGrp="1" noChangeAspect="1" noChangeArrowheads="1"/>
          </p:cNvPicPr>
          <p:nvPr>
            <p:ph sz="half"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flipH="1">
            <a:off x="5486400" y="1981200"/>
            <a:ext cx="3203575" cy="304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74679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a:xfrm>
            <a:off x="381000" y="274638"/>
            <a:ext cx="8458200" cy="1143000"/>
          </a:xfrm>
        </p:spPr>
        <p:txBody>
          <a:bodyPr/>
          <a:lstStyle/>
          <a:p>
            <a:r>
              <a:rPr lang="en-US" sz="3200" dirty="0">
                <a:latin typeface="Arial" charset="0"/>
                <a:cs typeface="Arial" charset="0"/>
              </a:rPr>
              <a:t>Module 2: Information &amp; </a:t>
            </a:r>
            <a:r>
              <a:rPr lang="en-US" sz="3200" dirty="0" smtClean="0">
                <a:latin typeface="Arial" charset="0"/>
                <a:cs typeface="Arial" charset="0"/>
              </a:rPr>
              <a:t>Investigation </a:t>
            </a:r>
            <a:r>
              <a:rPr lang="en-US" sz="1800" dirty="0">
                <a:solidFill>
                  <a:prstClr val="white"/>
                </a:solidFill>
                <a:latin typeface="Arial" charset="0"/>
                <a:cs typeface="Arial" charset="0"/>
              </a:rPr>
              <a:t>(</a:t>
            </a:r>
            <a:r>
              <a:rPr lang="en-US" sz="1800" dirty="0" smtClean="0">
                <a:solidFill>
                  <a:prstClr val="white"/>
                </a:solidFill>
                <a:latin typeface="Arial" charset="0"/>
                <a:cs typeface="Arial" charset="0"/>
              </a:rPr>
              <a:t>continued 2)</a:t>
            </a:r>
            <a:endParaRPr lang="en-US" sz="3200" dirty="0" smtClean="0">
              <a:latin typeface="Arial" charset="0"/>
              <a:cs typeface="Arial" charset="0"/>
            </a:endParaRPr>
          </a:p>
        </p:txBody>
      </p:sp>
      <p:pic>
        <p:nvPicPr>
          <p:cNvPr id="5" name="Picture Placeholder 4" descr="DOH Interview Results Chart&#10;" title="Figure 1"/>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611413" y="1873425"/>
            <a:ext cx="6084787" cy="4451175"/>
          </a:xfrm>
        </p:spPr>
      </p:pic>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
        <p:nvSpPr>
          <p:cNvPr id="2" name="Text Placeholder 1"/>
          <p:cNvSpPr>
            <a:spLocks noGrp="1"/>
          </p:cNvSpPr>
          <p:nvPr>
            <p:ph type="body" sz="half" idx="4294967295"/>
          </p:nvPr>
        </p:nvSpPr>
        <p:spPr>
          <a:xfrm>
            <a:off x="1676400" y="1447800"/>
            <a:ext cx="5486400" cy="304800"/>
          </a:xfrm>
        </p:spPr>
        <p:txBody>
          <a:bodyPr/>
          <a:lstStyle/>
          <a:p>
            <a:pPr marL="0" lvl="0" indent="0" algn="ctr" eaLnBrk="1" hangingPunct="1">
              <a:spcBef>
                <a:spcPct val="0"/>
              </a:spcBef>
              <a:buNone/>
            </a:pPr>
            <a:r>
              <a:rPr lang="en-US" sz="1050" b="1" dirty="0">
                <a:solidFill>
                  <a:prstClr val="black"/>
                </a:solidFill>
                <a:latin typeface="Arial" charset="0"/>
                <a:cs typeface="Arial" charset="0"/>
              </a:rPr>
              <a:t>Figure 1. DOH Interview Results</a:t>
            </a:r>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a:xfrm>
            <a:off x="381000" y="274638"/>
            <a:ext cx="8382000" cy="1143000"/>
          </a:xfrm>
        </p:spPr>
        <p:txBody>
          <a:bodyPr/>
          <a:lstStyle/>
          <a:p>
            <a:r>
              <a:rPr lang="en-US" sz="3200" dirty="0">
                <a:latin typeface="Arial" charset="0"/>
                <a:cs typeface="Arial" charset="0"/>
              </a:rPr>
              <a:t>Module 2: Information &amp; </a:t>
            </a:r>
            <a:r>
              <a:rPr lang="en-US" sz="3200" dirty="0" smtClean="0">
                <a:latin typeface="Arial" charset="0"/>
                <a:cs typeface="Arial" charset="0"/>
              </a:rPr>
              <a:t>Investigation </a:t>
            </a:r>
            <a:r>
              <a:rPr lang="en-US" sz="1800" dirty="0" smtClean="0">
                <a:solidFill>
                  <a:prstClr val="white"/>
                </a:solidFill>
                <a:latin typeface="Arial" charset="0"/>
                <a:cs typeface="Arial" charset="0"/>
              </a:rPr>
              <a:t>(continued 3)</a:t>
            </a:r>
            <a:r>
              <a:rPr lang="en-US" sz="3200" dirty="0" smtClean="0">
                <a:latin typeface="Arial" charset="0"/>
                <a:cs typeface="Arial" charset="0"/>
              </a:rPr>
              <a:t> </a:t>
            </a:r>
          </a:p>
        </p:txBody>
      </p:sp>
      <p:sp>
        <p:nvSpPr>
          <p:cNvPr id="51202" name="Content Placeholder 2"/>
          <p:cNvSpPr>
            <a:spLocks noGrp="1"/>
          </p:cNvSpPr>
          <p:nvPr>
            <p:ph idx="1"/>
          </p:nvPr>
        </p:nvSpPr>
        <p:spPr/>
        <p:txBody>
          <a:bodyPr>
            <a:normAutofit lnSpcReduction="10000"/>
          </a:bodyPr>
          <a:lstStyle/>
          <a:p>
            <a:r>
              <a:rPr lang="en-US" dirty="0" smtClean="0">
                <a:latin typeface="Arial" charset="0"/>
                <a:cs typeface="Arial" charset="0"/>
              </a:rPr>
              <a:t>DOH interviews and “scattershot” sampling of </a:t>
            </a:r>
            <a:r>
              <a:rPr lang="en-US" dirty="0" smtClean="0">
                <a:latin typeface="Arial" charset="0"/>
                <a:cs typeface="Arial" charset="0"/>
              </a:rPr>
              <a:t>limited </a:t>
            </a:r>
            <a:r>
              <a:rPr lang="en-US" dirty="0" smtClean="0">
                <a:latin typeface="Arial" charset="0"/>
                <a:cs typeface="Arial" charset="0"/>
              </a:rPr>
              <a:t>food offerings for sale </a:t>
            </a:r>
            <a:endParaRPr lang="en-US" dirty="0" smtClean="0">
              <a:latin typeface="Arial" charset="0"/>
              <a:cs typeface="Arial" charset="0"/>
            </a:endParaRPr>
          </a:p>
          <a:p>
            <a:r>
              <a:rPr lang="en-US" dirty="0" smtClean="0">
                <a:latin typeface="Arial" charset="0"/>
                <a:cs typeface="Arial" charset="0"/>
              </a:rPr>
              <a:t>Investigators </a:t>
            </a:r>
            <a:r>
              <a:rPr lang="en-US" dirty="0" smtClean="0">
                <a:latin typeface="Arial" charset="0"/>
                <a:cs typeface="Arial" charset="0"/>
              </a:rPr>
              <a:t>suspect an unusual chemical may be </a:t>
            </a:r>
            <a:r>
              <a:rPr lang="en-US" dirty="0" smtClean="0">
                <a:latin typeface="Arial" charset="0"/>
                <a:cs typeface="Arial" charset="0"/>
              </a:rPr>
              <a:t>present, </a:t>
            </a:r>
            <a:r>
              <a:rPr lang="en-US" dirty="0" smtClean="0">
                <a:latin typeface="Arial" charset="0"/>
                <a:cs typeface="Arial" charset="0"/>
              </a:rPr>
              <a:t>most likely associated with </a:t>
            </a:r>
            <a:r>
              <a:rPr lang="en-US" dirty="0" smtClean="0">
                <a:latin typeface="Arial" charset="0"/>
                <a:cs typeface="Arial" charset="0"/>
              </a:rPr>
              <a:t>Parmesan cheese</a:t>
            </a:r>
            <a:endParaRPr lang="en-US" dirty="0" smtClean="0">
              <a:latin typeface="Arial" charset="0"/>
              <a:cs typeface="Arial" charset="0"/>
            </a:endParaRPr>
          </a:p>
          <a:p>
            <a:r>
              <a:rPr lang="en-US" dirty="0" smtClean="0">
                <a:latin typeface="Arial" charset="0"/>
                <a:cs typeface="Arial" charset="0"/>
              </a:rPr>
              <a:t>DOH investigators suggest field tests for chemicals starting with </a:t>
            </a:r>
            <a:r>
              <a:rPr lang="en-US" dirty="0" smtClean="0">
                <a:latin typeface="Arial" charset="0"/>
                <a:cs typeface="Arial" charset="0"/>
              </a:rPr>
              <a:t>shakers </a:t>
            </a:r>
            <a:r>
              <a:rPr lang="en-US" dirty="0" smtClean="0">
                <a:latin typeface="Arial" charset="0"/>
                <a:cs typeface="Arial" charset="0"/>
              </a:rPr>
              <a:t>and bulk packages                          of Parmesan </a:t>
            </a:r>
            <a:r>
              <a:rPr lang="en-US" dirty="0" smtClean="0">
                <a:latin typeface="Arial" charset="0"/>
                <a:cs typeface="Arial" charset="0"/>
              </a:rPr>
              <a:t>cheese</a:t>
            </a:r>
            <a:endParaRPr lang="en-US" dirty="0">
              <a:latin typeface="Arial" charset="0"/>
              <a:cs typeface="Arial" charset="0"/>
            </a:endParaRPr>
          </a:p>
          <a:p>
            <a:r>
              <a:rPr lang="en-US" dirty="0" smtClean="0">
                <a:latin typeface="Arial" charset="0"/>
                <a:cs typeface="Arial" charset="0"/>
              </a:rPr>
              <a:t>Rapid Response Teams (RRT) </a:t>
            </a:r>
            <a:r>
              <a:rPr lang="en-US" dirty="0" smtClean="0">
                <a:latin typeface="Arial" charset="0"/>
                <a:cs typeface="Arial" charset="0"/>
              </a:rPr>
              <a:t>make                      </a:t>
            </a:r>
            <a:r>
              <a:rPr lang="en-US" dirty="0" smtClean="0">
                <a:latin typeface="Arial" charset="0"/>
                <a:cs typeface="Arial" charset="0"/>
              </a:rPr>
              <a:t>preliminary </a:t>
            </a:r>
            <a:r>
              <a:rPr lang="en-US" dirty="0" smtClean="0">
                <a:latin typeface="Arial" charset="0"/>
                <a:cs typeface="Arial" charset="0"/>
              </a:rPr>
              <a:t>screenings </a:t>
            </a:r>
            <a:r>
              <a:rPr lang="en-US" dirty="0" smtClean="0">
                <a:latin typeface="Arial" charset="0"/>
                <a:cs typeface="Arial" charset="0"/>
              </a:rPr>
              <a:t>and find traces of                                ricin in </a:t>
            </a:r>
            <a:r>
              <a:rPr lang="en-US" dirty="0" smtClean="0">
                <a:latin typeface="Arial" charset="0"/>
                <a:cs typeface="Arial" charset="0"/>
              </a:rPr>
              <a:t>Parmesan </a:t>
            </a:r>
            <a:r>
              <a:rPr lang="en-US" dirty="0" smtClean="0">
                <a:latin typeface="Arial" charset="0"/>
                <a:cs typeface="Arial" charset="0"/>
              </a:rPr>
              <a:t>cheese </a:t>
            </a:r>
            <a:r>
              <a:rPr lang="en-US" dirty="0" smtClean="0">
                <a:latin typeface="Arial" charset="0"/>
                <a:cs typeface="Arial" charset="0"/>
              </a:rPr>
              <a:t>shakers</a:t>
            </a:r>
            <a:endParaRPr lang="en-US" dirty="0"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pic>
        <p:nvPicPr>
          <p:cNvPr id="8199" name="Picture 7" descr="C:\Users\aherrera\AppData\Local\Microsoft\Windows\Temporary Internet Files\Content.IE5\ONICHVUS\MC900389484[1].wmf" title="shakers"/>
          <p:cNvPicPr>
            <a:picLocks noGrp="1" noChangeAspect="1" noChangeArrowheads="1"/>
          </p:cNvPicPr>
          <p:nvPr>
            <p:ph sz="half"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a:off x="6931025" y="4275137"/>
            <a:ext cx="1679575" cy="18208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76833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r>
              <a:rPr lang="en-US" dirty="0" smtClean="0">
                <a:latin typeface="Arial" charset="0"/>
                <a:cs typeface="Arial" charset="0"/>
              </a:rPr>
              <a:t>Introduction </a:t>
            </a:r>
            <a:r>
              <a:rPr lang="en-US" sz="1800" dirty="0" smtClean="0">
                <a:latin typeface="Arial" charset="0"/>
                <a:cs typeface="Arial" charset="0"/>
              </a:rPr>
              <a:t>(continued)</a:t>
            </a:r>
          </a:p>
        </p:txBody>
      </p:sp>
      <p:sp>
        <p:nvSpPr>
          <p:cNvPr id="18434" name="Content Placeholder 2"/>
          <p:cNvSpPr>
            <a:spLocks noGrp="1"/>
          </p:cNvSpPr>
          <p:nvPr>
            <p:ph idx="1"/>
          </p:nvPr>
        </p:nvSpPr>
        <p:spPr/>
        <p:txBody>
          <a:bodyPr/>
          <a:lstStyle/>
          <a:p>
            <a:pPr>
              <a:buFont typeface="Wingdings" pitchFamily="2" charset="2"/>
              <a:buNone/>
            </a:pPr>
            <a:r>
              <a:rPr lang="en-US" dirty="0" smtClean="0">
                <a:solidFill>
                  <a:srgbClr val="739600"/>
                </a:solidFill>
                <a:latin typeface="Arial" charset="0"/>
                <a:cs typeface="Arial" charset="0"/>
              </a:rPr>
              <a:t>Purpose and Scope</a:t>
            </a:r>
          </a:p>
          <a:p>
            <a:pPr lvl="1"/>
            <a:r>
              <a:rPr lang="en-US" sz="2600" dirty="0" smtClean="0">
                <a:latin typeface="Arial" charset="0"/>
                <a:cs typeface="Arial" charset="0"/>
              </a:rPr>
              <a:t>DHHS FDA and CDC, and USDA FSIS work closely to safeguard the American food supply</a:t>
            </a:r>
          </a:p>
          <a:p>
            <a:pPr lvl="2"/>
            <a:r>
              <a:rPr lang="en-US" sz="2200" dirty="0" smtClean="0">
                <a:latin typeface="Arial" charset="0"/>
                <a:cs typeface="Arial" charset="0"/>
              </a:rPr>
              <a:t>Continuously seek new ideas and strategies to reduce the incidence of human health incidents and to support food defense-related innovation</a:t>
            </a:r>
          </a:p>
          <a:p>
            <a:pPr lvl="2"/>
            <a:r>
              <a:rPr lang="en-US" sz="2200" dirty="0" smtClean="0">
                <a:latin typeface="Arial" charset="0"/>
                <a:cs typeface="Arial" charset="0"/>
              </a:rPr>
              <a:t>It is incumbent that local, State and Federal governments and industry partners understand the roles and responsibilities of all participating entities</a:t>
            </a:r>
          </a:p>
          <a:p>
            <a:pPr lvl="1"/>
            <a:endParaRPr lang="en-US" dirty="0" smtClean="0">
              <a:solidFill>
                <a:srgbClr val="739600"/>
              </a:solidFill>
              <a:latin typeface="Arial" charset="0"/>
              <a:cs typeface="Arial" charset="0"/>
            </a:endParaRPr>
          </a:p>
          <a:p>
            <a:endParaRPr lang="en-US" dirty="0"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extLst>
      <p:ext uri="{BB962C8B-B14F-4D97-AF65-F5344CB8AC3E}">
        <p14:creationId xmlns:p14="http://schemas.microsoft.com/office/powerpoint/2010/main" val="41970649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p:nvPr>
        </p:nvSpPr>
        <p:spPr/>
        <p:txBody>
          <a:bodyPr/>
          <a:lstStyle/>
          <a:p>
            <a:r>
              <a:rPr lang="en-US" dirty="0" smtClean="0">
                <a:latin typeface="Arial" charset="0"/>
                <a:cs typeface="Arial" charset="0"/>
              </a:rPr>
              <a:t>Module 2: Summary of Developments</a:t>
            </a:r>
          </a:p>
        </p:txBody>
      </p:sp>
      <p:sp>
        <p:nvSpPr>
          <p:cNvPr id="59394" name="Content Placeholder 2"/>
          <p:cNvSpPr>
            <a:spLocks noGrp="1"/>
          </p:cNvSpPr>
          <p:nvPr>
            <p:ph idx="1"/>
          </p:nvPr>
        </p:nvSpPr>
        <p:spPr>
          <a:xfrm>
            <a:off x="457200" y="1417637"/>
            <a:ext cx="8229600" cy="4525963"/>
          </a:xfrm>
        </p:spPr>
        <p:txBody>
          <a:bodyPr>
            <a:normAutofit lnSpcReduction="10000"/>
          </a:bodyPr>
          <a:lstStyle/>
          <a:p>
            <a:r>
              <a:rPr lang="en-US" dirty="0" smtClean="0">
                <a:latin typeface="Arial" charset="0"/>
                <a:cs typeface="Arial" charset="0"/>
              </a:rPr>
              <a:t>All interviewed persons ate at City’s Best Pizza</a:t>
            </a:r>
          </a:p>
          <a:p>
            <a:r>
              <a:rPr lang="en-US" dirty="0" smtClean="0">
                <a:latin typeface="Arial" charset="0"/>
                <a:cs typeface="Arial" charset="0"/>
              </a:rPr>
              <a:t>Most common food consumed were pepperoni pizza and parmesan cheese topping</a:t>
            </a:r>
          </a:p>
          <a:p>
            <a:r>
              <a:rPr lang="en-US" dirty="0" smtClean="0">
                <a:latin typeface="Arial" charset="0"/>
                <a:cs typeface="Arial" charset="0"/>
              </a:rPr>
              <a:t>Investigators </a:t>
            </a:r>
            <a:r>
              <a:rPr lang="en-US" dirty="0">
                <a:latin typeface="Arial" charset="0"/>
                <a:cs typeface="Arial" charset="0"/>
              </a:rPr>
              <a:t>suspect an unusual chemical may be present </a:t>
            </a:r>
            <a:r>
              <a:rPr lang="en-US" dirty="0" smtClean="0">
                <a:latin typeface="Arial" charset="0"/>
                <a:cs typeface="Arial" charset="0"/>
              </a:rPr>
              <a:t>in food</a:t>
            </a:r>
          </a:p>
          <a:p>
            <a:r>
              <a:rPr lang="en-US" dirty="0" smtClean="0">
                <a:latin typeface="Arial" charset="0"/>
                <a:cs typeface="Arial" charset="0"/>
              </a:rPr>
              <a:t>Based </a:t>
            </a:r>
            <a:r>
              <a:rPr lang="en-US" dirty="0">
                <a:latin typeface="Arial" charset="0"/>
                <a:cs typeface="Arial" charset="0"/>
              </a:rPr>
              <a:t>on the </a:t>
            </a:r>
            <a:r>
              <a:rPr lang="en-US" dirty="0" smtClean="0">
                <a:latin typeface="Arial" charset="0"/>
                <a:cs typeface="Arial" charset="0"/>
              </a:rPr>
              <a:t>investigation, </a:t>
            </a:r>
            <a:r>
              <a:rPr lang="en-US" dirty="0" smtClean="0">
                <a:latin typeface="Arial" charset="0"/>
                <a:cs typeface="Arial" charset="0"/>
              </a:rPr>
              <a:t>issue </a:t>
            </a:r>
            <a:r>
              <a:rPr lang="en-US" dirty="0" smtClean="0">
                <a:latin typeface="Arial" charset="0"/>
                <a:cs typeface="Arial" charset="0"/>
              </a:rPr>
              <a:t>is most likely </a:t>
            </a:r>
            <a:r>
              <a:rPr lang="en-US" dirty="0">
                <a:latin typeface="Arial" charset="0"/>
                <a:cs typeface="Arial" charset="0"/>
              </a:rPr>
              <a:t>associated with </a:t>
            </a:r>
            <a:r>
              <a:rPr lang="en-US" dirty="0" smtClean="0">
                <a:latin typeface="Arial" charset="0"/>
                <a:cs typeface="Arial" charset="0"/>
              </a:rPr>
              <a:t>Parmesan </a:t>
            </a:r>
            <a:r>
              <a:rPr lang="en-US" dirty="0" smtClean="0">
                <a:latin typeface="Arial" charset="0"/>
                <a:cs typeface="Arial" charset="0"/>
              </a:rPr>
              <a:t>cheese</a:t>
            </a:r>
          </a:p>
          <a:p>
            <a:r>
              <a:rPr lang="en-US" dirty="0" smtClean="0">
                <a:latin typeface="Arial" charset="0"/>
                <a:cs typeface="Arial" charset="0"/>
              </a:rPr>
              <a:t>Field testing started on the Parmesan cheese shakers and bulk packages</a:t>
            </a:r>
          </a:p>
          <a:p>
            <a:r>
              <a:rPr lang="en-US" dirty="0" smtClean="0">
                <a:latin typeface="Arial" charset="0"/>
                <a:cs typeface="Arial" charset="0"/>
              </a:rPr>
              <a:t>Rapid Response Team (RRT) find traces of ricin </a:t>
            </a:r>
            <a:r>
              <a:rPr lang="en-US" dirty="0" smtClean="0">
                <a:latin typeface="Arial" charset="0"/>
                <a:cs typeface="Arial" charset="0"/>
              </a:rPr>
              <a:t>in Parmesan </a:t>
            </a:r>
            <a:r>
              <a:rPr lang="en-US" dirty="0" smtClean="0">
                <a:latin typeface="Arial" charset="0"/>
                <a:cs typeface="Arial" charset="0"/>
              </a:rPr>
              <a:t>cheese shakers</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a:spLocks noGrp="1" noChangeArrowheads="1"/>
          </p:cNvSpPr>
          <p:nvPr>
            <p:ph type="title"/>
          </p:nvPr>
        </p:nvSpPr>
        <p:spPr/>
        <p:txBody>
          <a:bodyPr/>
          <a:lstStyle/>
          <a:p>
            <a:pPr eaLnBrk="1" hangingPunct="1"/>
            <a:r>
              <a:rPr lang="en-US" dirty="0" smtClean="0">
                <a:latin typeface="Arial" charset="0"/>
                <a:cs typeface="Arial" charset="0"/>
              </a:rPr>
              <a:t>Module 2: Table Activity Session</a:t>
            </a:r>
          </a:p>
        </p:txBody>
      </p:sp>
      <p:sp>
        <p:nvSpPr>
          <p:cNvPr id="62466" name="Rectangle 3"/>
          <p:cNvSpPr>
            <a:spLocks noGrp="1" noChangeArrowheads="1"/>
          </p:cNvSpPr>
          <p:nvPr>
            <p:ph idx="1"/>
          </p:nvPr>
        </p:nvSpPr>
        <p:spPr/>
        <p:txBody>
          <a:bodyPr/>
          <a:lstStyle/>
          <a:p>
            <a:pPr marL="685800" lvl="1" indent="-457200" eaLnBrk="1" hangingPunct="1">
              <a:buFont typeface="Calibri" pitchFamily="34" charset="0"/>
              <a:buAutoNum type="arabicPeriod"/>
            </a:pPr>
            <a:r>
              <a:rPr lang="en-US" sz="2600" smtClean="0">
                <a:latin typeface="Arial" charset="0"/>
                <a:cs typeface="Arial" charset="0"/>
              </a:rPr>
              <a:t>Consider the developments while answering assigned questions</a:t>
            </a:r>
          </a:p>
          <a:p>
            <a:pPr marL="685800" lvl="1" indent="-457200" eaLnBrk="1" hangingPunct="1">
              <a:buFont typeface="Calibri" pitchFamily="34" charset="0"/>
              <a:buAutoNum type="arabicPeriod"/>
            </a:pPr>
            <a:r>
              <a:rPr lang="en-US" sz="2600" smtClean="0">
                <a:latin typeface="Arial" charset="0"/>
                <a:cs typeface="Arial" charset="0"/>
              </a:rPr>
              <a:t>Identify any additional requirements, critical issues, decisions, and questions you think should be addressed at this time</a:t>
            </a:r>
          </a:p>
          <a:p>
            <a:pPr marL="685800" lvl="1" indent="-457200" eaLnBrk="1" hangingPunct="1">
              <a:buFont typeface="Calibri" pitchFamily="34" charset="0"/>
              <a:buAutoNum type="arabicPeriod"/>
            </a:pPr>
            <a:r>
              <a:rPr lang="en-US" sz="2600" smtClean="0">
                <a:latin typeface="Arial" charset="0"/>
                <a:cs typeface="Arial" charset="0"/>
              </a:rPr>
              <a:t>Record any unanswered assigned questions or participant questions</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ChangeArrowheads="1"/>
          </p:cNvSpPr>
          <p:nvPr>
            <p:ph type="title"/>
          </p:nvPr>
        </p:nvSpPr>
        <p:spPr/>
        <p:txBody>
          <a:bodyPr/>
          <a:lstStyle/>
          <a:p>
            <a:pPr eaLnBrk="1" hangingPunct="1"/>
            <a:r>
              <a:rPr lang="en-US" dirty="0" smtClean="0">
                <a:latin typeface="Arial" charset="0"/>
                <a:cs typeface="Arial" charset="0"/>
              </a:rPr>
              <a:t>Module 2: Break Out Session</a:t>
            </a:r>
          </a:p>
        </p:txBody>
      </p:sp>
      <p:sp>
        <p:nvSpPr>
          <p:cNvPr id="63490" name="Content Placeholder 4"/>
          <p:cNvSpPr>
            <a:spLocks noGrp="1"/>
          </p:cNvSpPr>
          <p:nvPr>
            <p:ph idx="1"/>
          </p:nvPr>
        </p:nvSpPr>
        <p:spPr>
          <a:xfrm>
            <a:off x="457200" y="3124200"/>
            <a:ext cx="8229600" cy="1040285"/>
          </a:xfrm>
        </p:spPr>
        <p:txBody>
          <a:bodyPr>
            <a:spAutoFit/>
          </a:bodyPr>
          <a:lstStyle/>
          <a:p>
            <a:pPr marL="0" indent="0" algn="ctr">
              <a:buNone/>
            </a:pPr>
            <a:r>
              <a:rPr lang="en-US" sz="2800" dirty="0" smtClean="0">
                <a:solidFill>
                  <a:srgbClr val="739600"/>
                </a:solidFill>
                <a:latin typeface="Arial" charset="0"/>
                <a:cs typeface="Arial" charset="0"/>
              </a:rPr>
              <a:t>30 Minutes to discuss questions</a:t>
            </a:r>
          </a:p>
          <a:p>
            <a:pPr marL="0" indent="0" algn="ctr">
              <a:buNone/>
            </a:pPr>
            <a:r>
              <a:rPr lang="en-US" sz="2800" dirty="0" smtClean="0">
                <a:solidFill>
                  <a:srgbClr val="739600"/>
                </a:solidFill>
                <a:latin typeface="Arial" charset="0"/>
                <a:cs typeface="Arial" charset="0"/>
              </a:rPr>
              <a:t>30 Minutes for all groups to report out</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p:txBody>
          <a:bodyPr/>
          <a:lstStyle/>
          <a:p>
            <a:r>
              <a:rPr lang="en-US" sz="3200" dirty="0" smtClean="0">
                <a:latin typeface="Arial" charset="0"/>
                <a:cs typeface="Arial" charset="0"/>
              </a:rPr>
              <a:t>Module 3: Confirmation &amp; Conclusion </a:t>
            </a:r>
            <a:r>
              <a:rPr lang="en-US" sz="1800" dirty="0">
                <a:solidFill>
                  <a:prstClr val="white"/>
                </a:solidFill>
                <a:latin typeface="Arial" charset="0"/>
                <a:cs typeface="Arial" charset="0"/>
              </a:rPr>
              <a:t>(continued)</a:t>
            </a:r>
            <a:endParaRPr lang="en-US" sz="3200" dirty="0" smtClean="0">
              <a:latin typeface="Arial" charset="0"/>
              <a:cs typeface="Arial" charset="0"/>
            </a:endParaRPr>
          </a:p>
        </p:txBody>
      </p:sp>
      <p:sp>
        <p:nvSpPr>
          <p:cNvPr id="2" name="Content Placeholder 1"/>
          <p:cNvSpPr>
            <a:spLocks noGrp="1"/>
          </p:cNvSpPr>
          <p:nvPr>
            <p:ph idx="1"/>
          </p:nvPr>
        </p:nvSpPr>
        <p:spPr/>
        <p:txBody>
          <a:bodyPr>
            <a:normAutofit lnSpcReduction="10000"/>
          </a:bodyPr>
          <a:lstStyle/>
          <a:p>
            <a:r>
              <a:rPr lang="en-US" dirty="0" smtClean="0"/>
              <a:t>State Health Investigators notify law enforcement </a:t>
            </a:r>
          </a:p>
          <a:p>
            <a:r>
              <a:rPr lang="en-US" dirty="0" smtClean="0"/>
              <a:t>Local HAZMAT team sent to convention center kitchen to collect containers for testing</a:t>
            </a:r>
          </a:p>
          <a:p>
            <a:pPr lvl="1"/>
            <a:r>
              <a:rPr lang="en-US" dirty="0" smtClean="0"/>
              <a:t>One field test indicates ricin may be present and                                           law enforcement is notified</a:t>
            </a:r>
          </a:p>
          <a:p>
            <a:r>
              <a:rPr lang="en-US" dirty="0" smtClean="0"/>
              <a:t>Health officials issue an order to                                          stop all food operations and all                                           convention center areas are                                                evacuated</a:t>
            </a:r>
          </a:p>
          <a:p>
            <a:pPr lvl="1"/>
            <a:r>
              <a:rPr lang="en-US" dirty="0"/>
              <a:t>All heating, ventilation, and air </a:t>
            </a:r>
            <a:r>
              <a:rPr lang="en-US" dirty="0" smtClean="0"/>
              <a:t>                                                        conditioning (HVAC) systems </a:t>
            </a:r>
            <a:r>
              <a:rPr lang="en-US" dirty="0" smtClean="0"/>
              <a:t>have                                                                        been shut </a:t>
            </a:r>
            <a:r>
              <a:rPr lang="en-US" dirty="0" smtClean="0"/>
              <a:t>down</a:t>
            </a:r>
          </a:p>
          <a:p>
            <a:endParaRPr lang="en-US" dirty="0"/>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pic>
        <p:nvPicPr>
          <p:cNvPr id="9218" name="Picture 2" descr="C:\Users\aherrera\AppData\Local\Microsoft\Windows\Temporary Internet Files\Content.IE5\WJSJ4GVW\MC900097841[1].wmf" title="investigator"/>
          <p:cNvPicPr>
            <a:picLocks noGrp="1" noChangeAspect="1" noChangeArrowheads="1"/>
          </p:cNvPicPr>
          <p:nvPr>
            <p:ph sz="half"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a:off x="5633730" y="3352800"/>
            <a:ext cx="2824470" cy="2667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42693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a:xfrm>
            <a:off x="381000" y="274638"/>
            <a:ext cx="8610600" cy="1143000"/>
          </a:xfrm>
        </p:spPr>
        <p:txBody>
          <a:bodyPr/>
          <a:lstStyle/>
          <a:p>
            <a:r>
              <a:rPr lang="en-US" sz="3200" dirty="0">
                <a:latin typeface="Arial" charset="0"/>
                <a:cs typeface="Arial" charset="0"/>
              </a:rPr>
              <a:t>Module 3: Confirmation &amp; </a:t>
            </a:r>
            <a:r>
              <a:rPr lang="en-US" sz="3200" dirty="0" smtClean="0">
                <a:latin typeface="Arial" charset="0"/>
                <a:cs typeface="Arial" charset="0"/>
              </a:rPr>
              <a:t>Conclusion </a:t>
            </a:r>
            <a:r>
              <a:rPr lang="en-US" sz="1800" dirty="0">
                <a:solidFill>
                  <a:prstClr val="white"/>
                </a:solidFill>
                <a:latin typeface="Arial" charset="0"/>
                <a:cs typeface="Arial" charset="0"/>
              </a:rPr>
              <a:t>(</a:t>
            </a:r>
            <a:r>
              <a:rPr lang="en-US" sz="1800" dirty="0" smtClean="0">
                <a:solidFill>
                  <a:prstClr val="white"/>
                </a:solidFill>
                <a:latin typeface="Arial" charset="0"/>
                <a:cs typeface="Arial" charset="0"/>
              </a:rPr>
              <a:t>continued 2)</a:t>
            </a:r>
            <a:endParaRPr lang="en-US" sz="3200" dirty="0" smtClean="0">
              <a:latin typeface="Arial" charset="0"/>
              <a:cs typeface="Arial" charset="0"/>
            </a:endParaRPr>
          </a:p>
        </p:txBody>
      </p:sp>
      <p:sp>
        <p:nvSpPr>
          <p:cNvPr id="2" name="Content Placeholder 1"/>
          <p:cNvSpPr>
            <a:spLocks noGrp="1"/>
          </p:cNvSpPr>
          <p:nvPr>
            <p:ph idx="1"/>
          </p:nvPr>
        </p:nvSpPr>
        <p:spPr>
          <a:xfrm>
            <a:off x="457200" y="1524000"/>
            <a:ext cx="8229600" cy="4525963"/>
          </a:xfrm>
        </p:spPr>
        <p:txBody>
          <a:bodyPr>
            <a:normAutofit/>
          </a:bodyPr>
          <a:lstStyle/>
          <a:p>
            <a:r>
              <a:rPr lang="en-US" dirty="0"/>
              <a:t>Local enforcement </a:t>
            </a:r>
            <a:r>
              <a:rPr lang="en-US" dirty="0" smtClean="0"/>
              <a:t>elevates issue </a:t>
            </a:r>
            <a:r>
              <a:rPr lang="en-US" dirty="0"/>
              <a:t>and contacts </a:t>
            </a:r>
            <a:r>
              <a:rPr lang="en-US" dirty="0" smtClean="0"/>
              <a:t>Federal </a:t>
            </a:r>
            <a:r>
              <a:rPr lang="en-US" dirty="0"/>
              <a:t>Bureau of Investigation (FBI)</a:t>
            </a:r>
          </a:p>
          <a:p>
            <a:r>
              <a:rPr lang="en-US" dirty="0"/>
              <a:t>DOH notifies </a:t>
            </a:r>
            <a:r>
              <a:rPr lang="en-US" dirty="0" smtClean="0"/>
              <a:t>local </a:t>
            </a:r>
            <a:r>
              <a:rPr lang="en-US" dirty="0"/>
              <a:t>Food &amp; Drug Administration (FDA) office, Center of Disease Control (CDC)’s Emergency Operations Center (EOC), and U.S. Department of Agriculture (USDA)</a:t>
            </a:r>
          </a:p>
          <a:p>
            <a:endParaRPr lang="en-US" dirty="0"/>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pic>
        <p:nvPicPr>
          <p:cNvPr id="10242" name="Picture 2" descr="C:\Users\aherrera\AppData\Local\Microsoft\Windows\Temporary Internet Files\Content.IE5\KGDRU5H4\MC900013641[1].wmf" title="police car"/>
          <p:cNvPicPr>
            <a:picLocks noGrp="1" noChangeAspect="1" noChangeArrowheads="1"/>
          </p:cNvPicPr>
          <p:nvPr>
            <p:ph sz="half"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a:off x="3200400" y="4114800"/>
            <a:ext cx="297238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445242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a:xfrm>
            <a:off x="381000" y="274638"/>
            <a:ext cx="8382000" cy="1143000"/>
          </a:xfrm>
        </p:spPr>
        <p:txBody>
          <a:bodyPr/>
          <a:lstStyle/>
          <a:p>
            <a:r>
              <a:rPr lang="en-US" sz="3200" dirty="0">
                <a:latin typeface="Arial" charset="0"/>
                <a:cs typeface="Arial" charset="0"/>
              </a:rPr>
              <a:t>Module 3: Confirmation &amp; </a:t>
            </a:r>
            <a:r>
              <a:rPr lang="en-US" sz="3200" dirty="0" smtClean="0">
                <a:latin typeface="Arial" charset="0"/>
                <a:cs typeface="Arial" charset="0"/>
              </a:rPr>
              <a:t>Conclusion </a:t>
            </a:r>
            <a:r>
              <a:rPr lang="en-US" sz="1800" dirty="0">
                <a:solidFill>
                  <a:prstClr val="white"/>
                </a:solidFill>
                <a:latin typeface="Arial" charset="0"/>
                <a:cs typeface="Arial" charset="0"/>
              </a:rPr>
              <a:t>(</a:t>
            </a:r>
            <a:r>
              <a:rPr lang="en-US" sz="1800" dirty="0" smtClean="0">
                <a:solidFill>
                  <a:prstClr val="white"/>
                </a:solidFill>
                <a:latin typeface="Arial" charset="0"/>
                <a:cs typeface="Arial" charset="0"/>
              </a:rPr>
              <a:t>continued 3)</a:t>
            </a:r>
            <a:endParaRPr lang="en-US" sz="3200" dirty="0" smtClean="0">
              <a:latin typeface="Arial" charset="0"/>
              <a:cs typeface="Arial" charset="0"/>
            </a:endParaRPr>
          </a:p>
        </p:txBody>
      </p:sp>
      <p:sp>
        <p:nvSpPr>
          <p:cNvPr id="2" name="Content Placeholder 1"/>
          <p:cNvSpPr>
            <a:spLocks noGrp="1"/>
          </p:cNvSpPr>
          <p:nvPr>
            <p:ph idx="1"/>
          </p:nvPr>
        </p:nvSpPr>
        <p:spPr>
          <a:xfrm>
            <a:off x="457200" y="1600201"/>
            <a:ext cx="8229600" cy="2971800"/>
          </a:xfrm>
        </p:spPr>
        <p:txBody>
          <a:bodyPr>
            <a:normAutofit/>
          </a:bodyPr>
          <a:lstStyle/>
          <a:p>
            <a:r>
              <a:rPr lang="en-US" dirty="0" smtClean="0"/>
              <a:t>Authorities and activity organizers will </a:t>
            </a:r>
            <a:r>
              <a:rPr lang="en-US" dirty="0" smtClean="0"/>
              <a:t>make </a:t>
            </a:r>
            <a:r>
              <a:rPr lang="en-US" dirty="0" smtClean="0"/>
              <a:t>a decision whether to cancel the event</a:t>
            </a:r>
          </a:p>
          <a:p>
            <a:r>
              <a:rPr lang="en-US" dirty="0" smtClean="0"/>
              <a:t>Laboratory confirmation from Laboratory Response Network-Chemical (LRN-C) on collected </a:t>
            </a:r>
            <a:r>
              <a:rPr lang="en-US" dirty="0" smtClean="0"/>
              <a:t>specimen is </a:t>
            </a:r>
            <a:r>
              <a:rPr lang="en-US" dirty="0" smtClean="0"/>
              <a:t>needed for </a:t>
            </a:r>
            <a:r>
              <a:rPr lang="en-US" dirty="0" smtClean="0"/>
              <a:t>final </a:t>
            </a:r>
            <a:r>
              <a:rPr lang="en-US" dirty="0" smtClean="0"/>
              <a:t>decision</a:t>
            </a:r>
          </a:p>
          <a:p>
            <a:pPr lvl="1"/>
            <a:r>
              <a:rPr lang="en-US" dirty="0" smtClean="0"/>
              <a:t>LRN-C requests confirmation from CDC for validation of </a:t>
            </a:r>
            <a:r>
              <a:rPr lang="en-US" dirty="0" smtClean="0"/>
              <a:t>local tests</a:t>
            </a:r>
            <a:endParaRPr lang="en-US" dirty="0" smtClean="0"/>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pic>
        <p:nvPicPr>
          <p:cNvPr id="11269" name="Picture 5" descr="C:\Users\aherrera\AppData\Local\Microsoft\Windows\Temporary Internet Files\Content.IE5\KGDRU5H4\MC900445506[1].wmf" title="meeting"/>
          <p:cNvPicPr>
            <a:picLocks noGrp="1" noChangeAspect="1" noChangeArrowheads="1"/>
          </p:cNvPicPr>
          <p:nvPr>
            <p:ph sz="half"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a:off x="3124200" y="4419600"/>
            <a:ext cx="2991653" cy="17060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506447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a:xfrm>
            <a:off x="381000" y="274638"/>
            <a:ext cx="8382000" cy="1143000"/>
          </a:xfrm>
        </p:spPr>
        <p:txBody>
          <a:bodyPr/>
          <a:lstStyle/>
          <a:p>
            <a:r>
              <a:rPr lang="en-US" sz="3200" dirty="0">
                <a:latin typeface="Arial" charset="0"/>
                <a:cs typeface="Arial" charset="0"/>
              </a:rPr>
              <a:t>Module 3: Confirmation &amp; </a:t>
            </a:r>
            <a:r>
              <a:rPr lang="en-US" sz="3200" dirty="0" smtClean="0">
                <a:latin typeface="Arial" charset="0"/>
                <a:cs typeface="Arial" charset="0"/>
              </a:rPr>
              <a:t>Conclusion </a:t>
            </a:r>
            <a:r>
              <a:rPr lang="en-US" sz="1800" dirty="0">
                <a:solidFill>
                  <a:prstClr val="white"/>
                </a:solidFill>
                <a:latin typeface="Arial" charset="0"/>
                <a:cs typeface="Arial" charset="0"/>
              </a:rPr>
              <a:t>(</a:t>
            </a:r>
            <a:r>
              <a:rPr lang="en-US" sz="1800" dirty="0" smtClean="0">
                <a:solidFill>
                  <a:prstClr val="white"/>
                </a:solidFill>
                <a:latin typeface="Arial" charset="0"/>
                <a:cs typeface="Arial" charset="0"/>
              </a:rPr>
              <a:t>continued 4)</a:t>
            </a:r>
            <a:endParaRPr lang="en-US" sz="3200" dirty="0" smtClean="0">
              <a:latin typeface="Arial" charset="0"/>
              <a:cs typeface="Arial" charset="0"/>
            </a:endParaRPr>
          </a:p>
        </p:txBody>
      </p:sp>
      <p:sp>
        <p:nvSpPr>
          <p:cNvPr id="2" name="Content Placeholder 1"/>
          <p:cNvSpPr>
            <a:spLocks noGrp="1"/>
          </p:cNvSpPr>
          <p:nvPr>
            <p:ph idx="1"/>
          </p:nvPr>
        </p:nvSpPr>
        <p:spPr>
          <a:xfrm>
            <a:off x="457200" y="1600201"/>
            <a:ext cx="8229600" cy="4419599"/>
          </a:xfrm>
        </p:spPr>
        <p:txBody>
          <a:bodyPr>
            <a:normAutofit fontScale="92500"/>
          </a:bodyPr>
          <a:lstStyle/>
          <a:p>
            <a:r>
              <a:rPr lang="en-US" dirty="0" smtClean="0"/>
              <a:t>2 </a:t>
            </a:r>
            <a:r>
              <a:rPr lang="en-US" dirty="0"/>
              <a:t>hours after </a:t>
            </a:r>
            <a:r>
              <a:rPr lang="en-US" dirty="0" smtClean="0"/>
              <a:t>initial </a:t>
            </a:r>
            <a:r>
              <a:rPr lang="en-US" dirty="0"/>
              <a:t>case, Emergency Medical Service’s (EMS) </a:t>
            </a:r>
            <a:r>
              <a:rPr lang="en-US" dirty="0" smtClean="0"/>
              <a:t>report </a:t>
            </a:r>
            <a:r>
              <a:rPr lang="en-US" dirty="0" smtClean="0"/>
              <a:t>calls </a:t>
            </a:r>
            <a:r>
              <a:rPr lang="en-US" dirty="0"/>
              <a:t>from hotels </a:t>
            </a:r>
            <a:r>
              <a:rPr lang="en-US" dirty="0" smtClean="0"/>
              <a:t>and </a:t>
            </a:r>
            <a:r>
              <a:rPr lang="en-US" dirty="0"/>
              <a:t>cases begin arriving at the </a:t>
            </a:r>
            <a:r>
              <a:rPr lang="en-US" dirty="0" smtClean="0"/>
              <a:t>hospital.</a:t>
            </a:r>
          </a:p>
          <a:p>
            <a:r>
              <a:rPr lang="en-US" dirty="0" smtClean="0"/>
              <a:t>Emergency departments </a:t>
            </a:r>
            <a:r>
              <a:rPr lang="en-US" dirty="0" smtClean="0"/>
              <a:t>report higher </a:t>
            </a:r>
            <a:r>
              <a:rPr lang="en-US" dirty="0" smtClean="0"/>
              <a:t>than usual number of patients displaying similar symptoms</a:t>
            </a:r>
          </a:p>
          <a:p>
            <a:pPr lvl="1"/>
            <a:r>
              <a:rPr lang="en-US" dirty="0" smtClean="0"/>
              <a:t>6 young children arrived with evidence of multisystem organ failure</a:t>
            </a:r>
          </a:p>
          <a:p>
            <a:r>
              <a:rPr lang="en-US" dirty="0" smtClean="0"/>
              <a:t>Main </a:t>
            </a:r>
            <a:r>
              <a:rPr lang="en-US" dirty="0" smtClean="0"/>
              <a:t>medical center is unable to accept new </a:t>
            </a:r>
            <a:r>
              <a:rPr lang="en-US" dirty="0"/>
              <a:t>patients, </a:t>
            </a:r>
            <a:r>
              <a:rPr lang="en-US" dirty="0" smtClean="0"/>
              <a:t>due </a:t>
            </a:r>
            <a:r>
              <a:rPr lang="en-US" dirty="0"/>
              <a:t>to </a:t>
            </a:r>
            <a:r>
              <a:rPr lang="en-US" dirty="0" smtClean="0"/>
              <a:t>overwhelming </a:t>
            </a:r>
            <a:r>
              <a:rPr lang="en-US" dirty="0"/>
              <a:t>surge of </a:t>
            </a:r>
            <a:r>
              <a:rPr lang="en-US" dirty="0" smtClean="0"/>
              <a:t>patients.</a:t>
            </a:r>
            <a:endParaRPr lang="en-US" dirty="0" smtClean="0"/>
          </a:p>
          <a:p>
            <a:r>
              <a:rPr lang="en-US" dirty="0" smtClean="0"/>
              <a:t>Hospital </a:t>
            </a:r>
            <a:r>
              <a:rPr lang="en-US" dirty="0" smtClean="0"/>
              <a:t>Incident Command System </a:t>
            </a:r>
            <a:r>
              <a:rPr lang="en-US" dirty="0" smtClean="0"/>
              <a:t>                          established </a:t>
            </a:r>
            <a:r>
              <a:rPr lang="en-US" dirty="0" smtClean="0"/>
              <a:t>at </a:t>
            </a:r>
            <a:r>
              <a:rPr lang="en-US" dirty="0" smtClean="0"/>
              <a:t>medical </a:t>
            </a:r>
            <a:r>
              <a:rPr lang="en-US" dirty="0" smtClean="0"/>
              <a:t>center </a:t>
            </a:r>
            <a:r>
              <a:rPr lang="en-US" dirty="0" smtClean="0"/>
              <a:t>to pool </a:t>
            </a:r>
            <a:r>
              <a:rPr lang="en-US" dirty="0" smtClean="0"/>
              <a:t>all </a:t>
            </a:r>
            <a:r>
              <a:rPr lang="en-US" dirty="0" smtClean="0"/>
              <a:t>                                available medical resources </a:t>
            </a:r>
            <a:r>
              <a:rPr lang="en-US" dirty="0" smtClean="0"/>
              <a:t>in </a:t>
            </a:r>
            <a:r>
              <a:rPr lang="en-US" dirty="0" smtClean="0"/>
              <a:t>region</a:t>
            </a:r>
            <a:endParaRPr lang="en-US" dirty="0"/>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pic>
        <p:nvPicPr>
          <p:cNvPr id="12291" name="Picture 3" descr="C:\Users\aherrera\AppData\Local\Microsoft\Windows\Temporary Internet Files\Content.IE5\WJSJ4GVW\MC900279396[1].wmf" title="hospital and stethoscope"/>
          <p:cNvPicPr>
            <a:picLocks noGrp="1" noChangeAspect="1" noChangeArrowheads="1"/>
          </p:cNvPicPr>
          <p:nvPr>
            <p:ph sz="half"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a:off x="6826250" y="4191000"/>
            <a:ext cx="1860550" cy="18176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61819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a:xfrm>
            <a:off x="381000" y="274638"/>
            <a:ext cx="8382000" cy="1143000"/>
          </a:xfrm>
        </p:spPr>
        <p:txBody>
          <a:bodyPr/>
          <a:lstStyle/>
          <a:p>
            <a:r>
              <a:rPr lang="en-US" sz="3200" dirty="0">
                <a:latin typeface="Arial" charset="0"/>
                <a:cs typeface="Arial" charset="0"/>
              </a:rPr>
              <a:t>Module 3: Confirmation &amp; </a:t>
            </a:r>
            <a:r>
              <a:rPr lang="en-US" sz="3200" dirty="0" smtClean="0">
                <a:latin typeface="Arial" charset="0"/>
                <a:cs typeface="Arial" charset="0"/>
              </a:rPr>
              <a:t>Conclusion </a:t>
            </a:r>
            <a:r>
              <a:rPr lang="en-US" sz="1800" dirty="0">
                <a:solidFill>
                  <a:prstClr val="white"/>
                </a:solidFill>
                <a:latin typeface="Arial" charset="0"/>
                <a:cs typeface="Arial" charset="0"/>
              </a:rPr>
              <a:t>(</a:t>
            </a:r>
            <a:r>
              <a:rPr lang="en-US" sz="1800" dirty="0" smtClean="0">
                <a:solidFill>
                  <a:prstClr val="white"/>
                </a:solidFill>
                <a:latin typeface="Arial" charset="0"/>
                <a:cs typeface="Arial" charset="0"/>
              </a:rPr>
              <a:t>continued 5)</a:t>
            </a:r>
            <a:endParaRPr lang="en-US" sz="3200" dirty="0" smtClean="0">
              <a:latin typeface="Arial" charset="0"/>
              <a:cs typeface="Arial" charset="0"/>
            </a:endParaRPr>
          </a:p>
        </p:txBody>
      </p:sp>
      <p:sp>
        <p:nvSpPr>
          <p:cNvPr id="2" name="Content Placeholder 1"/>
          <p:cNvSpPr>
            <a:spLocks noGrp="1"/>
          </p:cNvSpPr>
          <p:nvPr>
            <p:ph idx="1"/>
          </p:nvPr>
        </p:nvSpPr>
        <p:spPr>
          <a:xfrm>
            <a:off x="457200" y="1600201"/>
            <a:ext cx="8229600" cy="3200400"/>
          </a:xfrm>
        </p:spPr>
        <p:txBody>
          <a:bodyPr>
            <a:normAutofit fontScale="92500" lnSpcReduction="20000"/>
          </a:bodyPr>
          <a:lstStyle/>
          <a:p>
            <a:r>
              <a:rPr lang="en-US" dirty="0" smtClean="0"/>
              <a:t>Interviews with City’s Best Pizza management identify </a:t>
            </a:r>
            <a:r>
              <a:rPr lang="en-US" dirty="0" smtClean="0"/>
              <a:t>source </a:t>
            </a:r>
            <a:r>
              <a:rPr lang="en-US" dirty="0" smtClean="0"/>
              <a:t>of </a:t>
            </a:r>
            <a:r>
              <a:rPr lang="en-US" dirty="0" smtClean="0"/>
              <a:t>contaminated </a:t>
            </a:r>
            <a:r>
              <a:rPr lang="en-US" dirty="0" smtClean="0"/>
              <a:t>Parmesan as the ABC Food Distribution </a:t>
            </a:r>
            <a:r>
              <a:rPr lang="en-US" dirty="0" smtClean="0"/>
              <a:t>Company</a:t>
            </a:r>
            <a:endParaRPr lang="en-US" dirty="0" smtClean="0"/>
          </a:p>
          <a:p>
            <a:r>
              <a:rPr lang="en-US" dirty="0" smtClean="0"/>
              <a:t>ABC Food Distribution Company’s headquarters:</a:t>
            </a:r>
          </a:p>
          <a:p>
            <a:pPr lvl="1"/>
            <a:r>
              <a:rPr lang="en-US" dirty="0" smtClean="0"/>
              <a:t>Located in the same state as </a:t>
            </a:r>
            <a:r>
              <a:rPr lang="en-US" dirty="0" smtClean="0"/>
              <a:t>convention </a:t>
            </a:r>
            <a:endParaRPr lang="en-US" dirty="0" smtClean="0"/>
          </a:p>
          <a:p>
            <a:pPr lvl="1"/>
            <a:r>
              <a:rPr lang="en-US" dirty="0" smtClean="0"/>
              <a:t>3 additional locations in 3 surrounding states</a:t>
            </a:r>
          </a:p>
          <a:p>
            <a:r>
              <a:rPr lang="en-US" dirty="0" smtClean="0"/>
              <a:t>RRT and law enforcement in the involved states and other </a:t>
            </a:r>
            <a:r>
              <a:rPr lang="en-US" dirty="0" smtClean="0"/>
              <a:t>agencies </a:t>
            </a:r>
            <a:r>
              <a:rPr lang="en-US" dirty="0" smtClean="0"/>
              <a:t>quickly collaborate to determine </a:t>
            </a:r>
            <a:r>
              <a:rPr lang="en-US" dirty="0" smtClean="0"/>
              <a:t>source </a:t>
            </a:r>
            <a:r>
              <a:rPr lang="en-US" dirty="0" smtClean="0"/>
              <a:t>and extent of </a:t>
            </a:r>
            <a:r>
              <a:rPr lang="en-US" dirty="0" smtClean="0"/>
              <a:t>contamination</a:t>
            </a:r>
            <a:endParaRPr lang="en-US" dirty="0"/>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pic>
        <p:nvPicPr>
          <p:cNvPr id="13314" name="Picture 2" descr="C:\Users\aherrera\AppData\Local\Microsoft\Windows\Temporary Internet Files\Content.IE5\KGDRU5H4\MC900240365[1].wmf" title="planning"/>
          <p:cNvPicPr>
            <a:picLocks noGrp="1" noChangeAspect="1" noChangeArrowheads="1"/>
          </p:cNvPicPr>
          <p:nvPr>
            <p:ph sz="half"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a:off x="3124200" y="4572000"/>
            <a:ext cx="2819400" cy="16740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751856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a:xfrm>
            <a:off x="381000" y="274638"/>
            <a:ext cx="8382000" cy="1143000"/>
          </a:xfrm>
        </p:spPr>
        <p:txBody>
          <a:bodyPr/>
          <a:lstStyle/>
          <a:p>
            <a:r>
              <a:rPr lang="en-US" sz="3200" dirty="0">
                <a:latin typeface="Arial" charset="0"/>
                <a:cs typeface="Arial" charset="0"/>
              </a:rPr>
              <a:t>Module 3: Confirmation &amp; </a:t>
            </a:r>
            <a:r>
              <a:rPr lang="en-US" sz="3200" dirty="0" smtClean="0">
                <a:latin typeface="Arial" charset="0"/>
                <a:cs typeface="Arial" charset="0"/>
              </a:rPr>
              <a:t>Conclusion </a:t>
            </a:r>
            <a:r>
              <a:rPr lang="en-US" sz="1800" dirty="0" smtClean="0">
                <a:solidFill>
                  <a:prstClr val="white"/>
                </a:solidFill>
                <a:latin typeface="Arial" charset="0"/>
                <a:cs typeface="Arial" charset="0"/>
              </a:rPr>
              <a:t>(continued 6)</a:t>
            </a:r>
            <a:endParaRPr lang="en-US" sz="3200" dirty="0" smtClean="0">
              <a:latin typeface="Arial" charset="0"/>
              <a:cs typeface="Arial" charset="0"/>
            </a:endParaRPr>
          </a:p>
        </p:txBody>
      </p:sp>
      <p:sp>
        <p:nvSpPr>
          <p:cNvPr id="2" name="Content Placeholder 1"/>
          <p:cNvSpPr>
            <a:spLocks noGrp="1"/>
          </p:cNvSpPr>
          <p:nvPr>
            <p:ph idx="1"/>
          </p:nvPr>
        </p:nvSpPr>
        <p:spPr/>
        <p:txBody>
          <a:bodyPr>
            <a:normAutofit/>
          </a:bodyPr>
          <a:lstStyle/>
          <a:p>
            <a:r>
              <a:rPr lang="en-US" dirty="0" smtClean="0"/>
              <a:t>FBI ships </a:t>
            </a:r>
            <a:r>
              <a:rPr lang="en-US" dirty="0" smtClean="0"/>
              <a:t>swab </a:t>
            </a:r>
            <a:r>
              <a:rPr lang="en-US" dirty="0" smtClean="0"/>
              <a:t>sample collected                                          from one </a:t>
            </a:r>
            <a:r>
              <a:rPr lang="en-US" dirty="0" smtClean="0"/>
              <a:t>unlabeled container and                                               urine </a:t>
            </a:r>
            <a:r>
              <a:rPr lang="en-US" dirty="0" smtClean="0"/>
              <a:t>sample </a:t>
            </a:r>
            <a:r>
              <a:rPr lang="en-US" dirty="0" smtClean="0"/>
              <a:t>collected from </a:t>
            </a:r>
            <a:r>
              <a:rPr lang="en-US" dirty="0" smtClean="0"/>
              <a:t>patients </a:t>
            </a:r>
            <a:r>
              <a:rPr lang="en-US" dirty="0" smtClean="0"/>
              <a:t>                                            to CDC</a:t>
            </a:r>
            <a:endParaRPr lang="en-US" dirty="0" smtClean="0"/>
          </a:p>
          <a:p>
            <a:r>
              <a:rPr lang="en-US" dirty="0" smtClean="0"/>
              <a:t>Joint call </a:t>
            </a:r>
            <a:r>
              <a:rPr lang="en-US" dirty="0" smtClean="0"/>
              <a:t>regarding the incident </a:t>
            </a:r>
            <a:r>
              <a:rPr lang="en-US" dirty="0" smtClean="0"/>
              <a:t>                                        conducted </a:t>
            </a:r>
            <a:r>
              <a:rPr lang="en-US" dirty="0" smtClean="0"/>
              <a:t>between CDC, FDA, FBI,                                         and state DOH.</a:t>
            </a:r>
          </a:p>
          <a:p>
            <a:r>
              <a:rPr lang="en-US" dirty="0" smtClean="0"/>
              <a:t>CDC epidemiologists </a:t>
            </a:r>
            <a:r>
              <a:rPr lang="en-US" dirty="0" smtClean="0"/>
              <a:t>requested </a:t>
            </a:r>
            <a:r>
              <a:rPr lang="en-US" dirty="0" smtClean="0"/>
              <a:t>to assist DOH officials </a:t>
            </a:r>
            <a:r>
              <a:rPr lang="en-US" dirty="0" smtClean="0"/>
              <a:t>for surveillance </a:t>
            </a:r>
            <a:r>
              <a:rPr lang="en-US" dirty="0" smtClean="0"/>
              <a:t>and </a:t>
            </a:r>
            <a:r>
              <a:rPr lang="en-US" dirty="0" smtClean="0"/>
              <a:t>to estimate number </a:t>
            </a:r>
            <a:r>
              <a:rPr lang="en-US" dirty="0" smtClean="0"/>
              <a:t>of people at </a:t>
            </a:r>
            <a:r>
              <a:rPr lang="en-US" dirty="0" smtClean="0"/>
              <a:t>risk</a:t>
            </a:r>
            <a:endParaRPr lang="en-US" dirty="0" smtClean="0"/>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pic>
        <p:nvPicPr>
          <p:cNvPr id="14339" name="Picture 3" descr="C:\Users\aherrera\AppData\Local\Microsoft\Windows\Temporary Internet Files\Content.IE5\ONICHVUS\MC900251639[1].wmf" title="sample swabs"/>
          <p:cNvPicPr>
            <a:picLocks noGrp="1" noChangeAspect="1" noChangeArrowheads="1"/>
          </p:cNvPicPr>
          <p:nvPr>
            <p:ph sz="half"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a:off x="6324600" y="1752600"/>
            <a:ext cx="2160929" cy="2590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816953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a:xfrm>
            <a:off x="381000" y="274638"/>
            <a:ext cx="8382000" cy="1143000"/>
          </a:xfrm>
        </p:spPr>
        <p:txBody>
          <a:bodyPr/>
          <a:lstStyle/>
          <a:p>
            <a:r>
              <a:rPr lang="en-US" sz="3200" dirty="0">
                <a:latin typeface="Arial" charset="0"/>
                <a:cs typeface="Arial" charset="0"/>
              </a:rPr>
              <a:t>Module 3: Confirmation &amp; </a:t>
            </a:r>
            <a:r>
              <a:rPr lang="en-US" sz="3200" dirty="0" smtClean="0">
                <a:latin typeface="Arial" charset="0"/>
                <a:cs typeface="Arial" charset="0"/>
              </a:rPr>
              <a:t>Conclusion </a:t>
            </a:r>
            <a:r>
              <a:rPr lang="en-US" sz="1800" dirty="0">
                <a:solidFill>
                  <a:prstClr val="white"/>
                </a:solidFill>
                <a:latin typeface="Arial" charset="0"/>
                <a:cs typeface="Arial" charset="0"/>
              </a:rPr>
              <a:t>(</a:t>
            </a:r>
            <a:r>
              <a:rPr lang="en-US" sz="1800" dirty="0" smtClean="0">
                <a:solidFill>
                  <a:prstClr val="white"/>
                </a:solidFill>
                <a:latin typeface="Arial" charset="0"/>
                <a:cs typeface="Arial" charset="0"/>
              </a:rPr>
              <a:t>continued 7)</a:t>
            </a:r>
            <a:endParaRPr lang="en-US" sz="3200" dirty="0" smtClean="0">
              <a:latin typeface="Arial" charset="0"/>
              <a:cs typeface="Arial" charset="0"/>
            </a:endParaRPr>
          </a:p>
        </p:txBody>
      </p:sp>
      <p:sp>
        <p:nvSpPr>
          <p:cNvPr id="2" name="Content Placeholder 1"/>
          <p:cNvSpPr>
            <a:spLocks noGrp="1"/>
          </p:cNvSpPr>
          <p:nvPr>
            <p:ph idx="1"/>
          </p:nvPr>
        </p:nvSpPr>
        <p:spPr/>
        <p:txBody>
          <a:bodyPr>
            <a:normAutofit/>
          </a:bodyPr>
          <a:lstStyle/>
          <a:p>
            <a:r>
              <a:rPr lang="en-US" dirty="0" smtClean="0"/>
              <a:t>FDA discusses trace-backs and trace-forwards to determine </a:t>
            </a:r>
            <a:r>
              <a:rPr lang="en-US" dirty="0" smtClean="0"/>
              <a:t>extent </a:t>
            </a:r>
            <a:r>
              <a:rPr lang="en-US" dirty="0" smtClean="0"/>
              <a:t>to which </a:t>
            </a:r>
            <a:r>
              <a:rPr lang="en-US" dirty="0" smtClean="0"/>
              <a:t>suspected </a:t>
            </a:r>
            <a:r>
              <a:rPr lang="en-US" dirty="0" smtClean="0"/>
              <a:t>product may have affected interstate commerce.</a:t>
            </a:r>
          </a:p>
          <a:p>
            <a:r>
              <a:rPr lang="en-US" dirty="0" smtClean="0"/>
              <a:t>FDA’s Office of Criminal Investigations and CFSAN Food Defense Vulnerability experts </a:t>
            </a:r>
            <a:r>
              <a:rPr lang="en-US" dirty="0" smtClean="0"/>
              <a:t>actively </a:t>
            </a:r>
            <a:r>
              <a:rPr lang="en-US" dirty="0" err="1" smtClean="0"/>
              <a:t>participare</a:t>
            </a:r>
            <a:r>
              <a:rPr lang="en-US" dirty="0" smtClean="0"/>
              <a:t> </a:t>
            </a:r>
            <a:r>
              <a:rPr lang="en-US" dirty="0" smtClean="0"/>
              <a:t>with investigators to determine how and when </a:t>
            </a:r>
            <a:r>
              <a:rPr lang="en-US" dirty="0" smtClean="0"/>
              <a:t>product </a:t>
            </a:r>
            <a:r>
              <a:rPr lang="en-US" dirty="0" smtClean="0"/>
              <a:t>may have been adulterated.</a:t>
            </a:r>
            <a:endParaRPr lang="en-US" dirty="0"/>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pic>
        <p:nvPicPr>
          <p:cNvPr id="15362" name="Picture 2" descr="C:\Users\aherrera\AppData\Local\Microsoft\Windows\Temporary Internet Files\Content.IE5\ONICHVUS\MC900371056[1].wmf" title="magnifying glass"/>
          <p:cNvPicPr>
            <a:picLocks noGrp="1" noChangeAspect="1" noChangeArrowheads="1"/>
          </p:cNvPicPr>
          <p:nvPr>
            <p:ph sz="half"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rot="19800000">
            <a:off x="3360899" y="4503171"/>
            <a:ext cx="2451309" cy="22132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42204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r>
              <a:rPr lang="en-US" dirty="0" smtClean="0">
                <a:latin typeface="Arial" charset="0"/>
                <a:cs typeface="Arial" charset="0"/>
              </a:rPr>
              <a:t>Introduction </a:t>
            </a:r>
            <a:r>
              <a:rPr lang="en-US" sz="1800" dirty="0">
                <a:solidFill>
                  <a:prstClr val="white"/>
                </a:solidFill>
                <a:latin typeface="Arial" charset="0"/>
                <a:cs typeface="Arial" charset="0"/>
              </a:rPr>
              <a:t>(</a:t>
            </a:r>
            <a:r>
              <a:rPr lang="en-US" sz="1800" dirty="0" smtClean="0">
                <a:solidFill>
                  <a:prstClr val="white"/>
                </a:solidFill>
                <a:latin typeface="Arial" charset="0"/>
                <a:cs typeface="Arial" charset="0"/>
              </a:rPr>
              <a:t>continued 2)</a:t>
            </a:r>
            <a:endParaRPr lang="en-US" dirty="0"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
        <p:nvSpPr>
          <p:cNvPr id="19459" name="Content Placeholder 2"/>
          <p:cNvSpPr>
            <a:spLocks noGrp="1"/>
          </p:cNvSpPr>
          <p:nvPr>
            <p:ph idx="1"/>
          </p:nvPr>
        </p:nvSpPr>
        <p:spPr/>
        <p:txBody>
          <a:bodyPr/>
          <a:lstStyle/>
          <a:p>
            <a:pPr>
              <a:buFont typeface="Wingdings" pitchFamily="2" charset="2"/>
              <a:buNone/>
            </a:pPr>
            <a:r>
              <a:rPr lang="en-US" smtClean="0">
                <a:solidFill>
                  <a:srgbClr val="739600"/>
                </a:solidFill>
                <a:latin typeface="Arial" charset="0"/>
                <a:cs typeface="Arial" charset="0"/>
              </a:rPr>
              <a:t>Goal</a:t>
            </a:r>
          </a:p>
          <a:p>
            <a:pPr lvl="1"/>
            <a:r>
              <a:rPr lang="en-US" sz="2600" smtClean="0">
                <a:latin typeface="Arial" charset="0"/>
                <a:cs typeface="Arial" charset="0"/>
              </a:rPr>
              <a:t>This tabletop exercise provides participants with an overview of what happens at the local, State and Federal levels during a food related incident</a:t>
            </a:r>
          </a:p>
          <a:p>
            <a:pPr lvl="1"/>
            <a:r>
              <a:rPr lang="en-US" sz="2600" smtClean="0">
                <a:latin typeface="Arial" charset="0"/>
                <a:cs typeface="Arial" charset="0"/>
              </a:rPr>
              <a:t>Focus on the role that key personnel play in containing the problem and protecting consumers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a:xfrm>
            <a:off x="381000" y="274638"/>
            <a:ext cx="8382000" cy="1143000"/>
          </a:xfrm>
        </p:spPr>
        <p:txBody>
          <a:bodyPr/>
          <a:lstStyle/>
          <a:p>
            <a:r>
              <a:rPr lang="en-US" sz="3200" dirty="0">
                <a:latin typeface="Arial" charset="0"/>
                <a:cs typeface="Arial" charset="0"/>
              </a:rPr>
              <a:t>Module 3: Confirmation &amp; </a:t>
            </a:r>
            <a:r>
              <a:rPr lang="en-US" sz="3200" dirty="0" smtClean="0">
                <a:latin typeface="Arial" charset="0"/>
                <a:cs typeface="Arial" charset="0"/>
              </a:rPr>
              <a:t>Conclusion </a:t>
            </a:r>
            <a:r>
              <a:rPr lang="en-US" sz="1800" dirty="0">
                <a:solidFill>
                  <a:prstClr val="white"/>
                </a:solidFill>
                <a:latin typeface="Arial" charset="0"/>
                <a:cs typeface="Arial" charset="0"/>
              </a:rPr>
              <a:t>(</a:t>
            </a:r>
            <a:r>
              <a:rPr lang="en-US" sz="1800" dirty="0" smtClean="0">
                <a:solidFill>
                  <a:prstClr val="white"/>
                </a:solidFill>
                <a:latin typeface="Arial" charset="0"/>
                <a:cs typeface="Arial" charset="0"/>
              </a:rPr>
              <a:t>continued 8)</a:t>
            </a:r>
            <a:endParaRPr lang="en-US" sz="3200" dirty="0" smtClean="0">
              <a:latin typeface="Arial" charset="0"/>
              <a:cs typeface="Arial" charset="0"/>
            </a:endParaRPr>
          </a:p>
        </p:txBody>
      </p:sp>
      <p:sp>
        <p:nvSpPr>
          <p:cNvPr id="2" name="Content Placeholder 1"/>
          <p:cNvSpPr>
            <a:spLocks noGrp="1"/>
          </p:cNvSpPr>
          <p:nvPr>
            <p:ph idx="1"/>
          </p:nvPr>
        </p:nvSpPr>
        <p:spPr/>
        <p:txBody>
          <a:bodyPr>
            <a:normAutofit/>
          </a:bodyPr>
          <a:lstStyle/>
          <a:p>
            <a:r>
              <a:rPr lang="en-US" dirty="0" smtClean="0"/>
              <a:t>CDC Laboratory confirms </a:t>
            </a:r>
            <a:r>
              <a:rPr lang="en-US" dirty="0" smtClean="0"/>
              <a:t>presence </a:t>
            </a:r>
            <a:r>
              <a:rPr lang="en-US" dirty="0" smtClean="0"/>
              <a:t>of ricinine in multiple urine samples</a:t>
            </a:r>
          </a:p>
          <a:p>
            <a:pPr lvl="1"/>
            <a:r>
              <a:rPr lang="en-US" dirty="0" err="1" smtClean="0"/>
              <a:t>Ricine</a:t>
            </a:r>
            <a:r>
              <a:rPr lang="en-US" dirty="0" smtClean="0"/>
              <a:t> – a castor bean protein present along with ricin in castor pulp extract</a:t>
            </a:r>
          </a:p>
          <a:p>
            <a:r>
              <a:rPr lang="en-US" dirty="0" smtClean="0"/>
              <a:t>CDC notifies local, state, and federal authorities about results.</a:t>
            </a:r>
          </a:p>
          <a:p>
            <a:r>
              <a:rPr lang="en-US" dirty="0" smtClean="0"/>
              <a:t>FDA issues a mandatory recall</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pic>
        <p:nvPicPr>
          <p:cNvPr id="16386" name="Picture 2" descr="C:\Users\aherrera\AppData\Local\Microsoft\Windows\Temporary Internet Files\Content.IE5\ONICHVUS\MC900433907[1].png" title="office phone"/>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rcRect/>
          <a:stretch>
            <a:fillRect/>
          </a:stretch>
        </p:blipFill>
        <p:spPr bwMode="auto">
          <a:xfrm>
            <a:off x="5715000" y="3352800"/>
            <a:ext cx="2971800" cy="2971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150238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a:xfrm>
            <a:off x="457200" y="274638"/>
            <a:ext cx="8382000" cy="1143000"/>
          </a:xfrm>
        </p:spPr>
        <p:txBody>
          <a:bodyPr/>
          <a:lstStyle/>
          <a:p>
            <a:r>
              <a:rPr lang="en-US" sz="3000" dirty="0">
                <a:latin typeface="Arial" charset="0"/>
                <a:cs typeface="Arial" charset="0"/>
              </a:rPr>
              <a:t>Module 3: Confirmation &amp; </a:t>
            </a:r>
            <a:r>
              <a:rPr lang="en-US" sz="3000" dirty="0" smtClean="0">
                <a:latin typeface="Arial" charset="0"/>
                <a:cs typeface="Arial" charset="0"/>
              </a:rPr>
              <a:t>Conclusion </a:t>
            </a:r>
            <a:r>
              <a:rPr lang="en-US" sz="1800" dirty="0">
                <a:solidFill>
                  <a:prstClr val="white"/>
                </a:solidFill>
                <a:latin typeface="Arial" charset="0"/>
                <a:cs typeface="Arial" charset="0"/>
              </a:rPr>
              <a:t>(</a:t>
            </a:r>
            <a:r>
              <a:rPr lang="en-US" sz="1800" dirty="0" smtClean="0">
                <a:solidFill>
                  <a:prstClr val="white"/>
                </a:solidFill>
                <a:latin typeface="Arial" charset="0"/>
                <a:cs typeface="Arial" charset="0"/>
              </a:rPr>
              <a:t>continued 9)</a:t>
            </a:r>
            <a:endParaRPr lang="en-US" sz="3200" dirty="0" smtClean="0">
              <a:latin typeface="Arial" charset="0"/>
              <a:cs typeface="Arial" charset="0"/>
            </a:endParaRPr>
          </a:p>
        </p:txBody>
      </p:sp>
      <p:sp>
        <p:nvSpPr>
          <p:cNvPr id="2" name="Content Placeholder 1"/>
          <p:cNvSpPr>
            <a:spLocks noGrp="1"/>
          </p:cNvSpPr>
          <p:nvPr>
            <p:ph idx="1"/>
          </p:nvPr>
        </p:nvSpPr>
        <p:spPr>
          <a:xfrm>
            <a:off x="457200" y="1600200"/>
            <a:ext cx="5715000" cy="4525963"/>
          </a:xfrm>
        </p:spPr>
        <p:txBody>
          <a:bodyPr>
            <a:normAutofit lnSpcReduction="10000"/>
          </a:bodyPr>
          <a:lstStyle/>
          <a:p>
            <a:r>
              <a:rPr lang="en-US" dirty="0" smtClean="0"/>
              <a:t>Alert issued </a:t>
            </a:r>
            <a:r>
              <a:rPr lang="en-US" dirty="0" smtClean="0"/>
              <a:t>through the                                                      Health Alert Network (HAN) to notify                                                         all states about the potential for cases</a:t>
            </a:r>
          </a:p>
          <a:p>
            <a:r>
              <a:rPr lang="en-US" dirty="0" smtClean="0"/>
              <a:t>All Poison Control Centers </a:t>
            </a:r>
            <a:r>
              <a:rPr lang="en-US" dirty="0" smtClean="0"/>
              <a:t>provided with </a:t>
            </a:r>
            <a:r>
              <a:rPr lang="en-US" dirty="0" smtClean="0"/>
              <a:t>clinical guidance for </a:t>
            </a:r>
            <a:r>
              <a:rPr lang="en-US" dirty="0" smtClean="0"/>
              <a:t>diagnosing and </a:t>
            </a:r>
            <a:r>
              <a:rPr lang="en-US" dirty="0" smtClean="0"/>
              <a:t>treating suspected cases</a:t>
            </a:r>
          </a:p>
          <a:p>
            <a:r>
              <a:rPr lang="en-US" dirty="0" smtClean="0"/>
              <a:t>Follow up screenings confirm </a:t>
            </a:r>
            <a:r>
              <a:rPr lang="en-US" dirty="0" smtClean="0"/>
              <a:t>human </a:t>
            </a:r>
            <a:r>
              <a:rPr lang="en-US" dirty="0" smtClean="0"/>
              <a:t>samples contain ricinine </a:t>
            </a:r>
            <a:r>
              <a:rPr lang="en-US" dirty="0" smtClean="0"/>
              <a:t>    and pizza </a:t>
            </a:r>
            <a:r>
              <a:rPr lang="en-US" dirty="0" smtClean="0"/>
              <a:t>cheese </a:t>
            </a:r>
            <a:r>
              <a:rPr lang="en-US" dirty="0" smtClean="0"/>
              <a:t>served contain traces of ricin toxin</a:t>
            </a:r>
            <a:endParaRPr lang="en-US" dirty="0" smtClean="0"/>
          </a:p>
        </p:txBody>
      </p:sp>
      <p:sp>
        <p:nvSpPr>
          <p:cNvPr id="4" name="Footer Placeholder 3"/>
          <p:cNvSpPr>
            <a:spLocks noGrp="1"/>
          </p:cNvSpPr>
          <p:nvPr>
            <p:ph type="ftr" sz="quarter" idx="10"/>
          </p:nvPr>
        </p:nvSpPr>
        <p:spPr/>
        <p:txBody>
          <a:bodyPr/>
          <a:lstStyle/>
          <a:p>
            <a:pPr>
              <a:defRPr/>
            </a:pPr>
            <a:r>
              <a:rPr lang="en-US" dirty="0"/>
              <a:t>FOR EXERCISE PURPOSES ONLY</a:t>
            </a:r>
          </a:p>
          <a:p>
            <a:pPr>
              <a:defRPr/>
            </a:pPr>
            <a:endParaRPr lang="en-US" dirty="0"/>
          </a:p>
        </p:txBody>
      </p:sp>
      <p:pic>
        <p:nvPicPr>
          <p:cNvPr id="17410" name="Picture 2" descr="C:\Users\aherrera\AppData\Local\Microsoft\Windows\Temporary Internet Files\Content.IE5\ONICHVUS\MC900412754[1].wmf" title="clipboard list"/>
          <p:cNvPicPr>
            <a:picLocks noGrp="1" noChangeAspect="1" noChangeArrowheads="1"/>
          </p:cNvPicPr>
          <p:nvPr>
            <p:ph sz="half"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a:off x="5911850" y="1981200"/>
            <a:ext cx="2698750" cy="34401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610896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a:xfrm>
            <a:off x="457200" y="274638"/>
            <a:ext cx="8534400" cy="1143000"/>
          </a:xfrm>
        </p:spPr>
        <p:txBody>
          <a:bodyPr/>
          <a:lstStyle/>
          <a:p>
            <a:r>
              <a:rPr lang="en-US" sz="3000" dirty="0">
                <a:latin typeface="Arial" charset="0"/>
                <a:cs typeface="Arial" charset="0"/>
              </a:rPr>
              <a:t>Module 3: Confirmation &amp; </a:t>
            </a:r>
            <a:r>
              <a:rPr lang="en-US" sz="3000" dirty="0" smtClean="0">
                <a:latin typeface="Arial" charset="0"/>
                <a:cs typeface="Arial" charset="0"/>
              </a:rPr>
              <a:t>Conclusion </a:t>
            </a:r>
            <a:r>
              <a:rPr lang="en-US" sz="1800" dirty="0">
                <a:solidFill>
                  <a:prstClr val="white"/>
                </a:solidFill>
                <a:latin typeface="Arial" charset="0"/>
                <a:cs typeface="Arial" charset="0"/>
              </a:rPr>
              <a:t>(</a:t>
            </a:r>
            <a:r>
              <a:rPr lang="en-US" sz="1800" dirty="0" smtClean="0">
                <a:solidFill>
                  <a:prstClr val="white"/>
                </a:solidFill>
                <a:latin typeface="Arial" charset="0"/>
                <a:cs typeface="Arial" charset="0"/>
              </a:rPr>
              <a:t>continued 10)</a:t>
            </a:r>
            <a:endParaRPr lang="en-US" sz="3200" dirty="0" smtClean="0">
              <a:latin typeface="Arial" charset="0"/>
              <a:cs typeface="Arial" charset="0"/>
            </a:endParaRPr>
          </a:p>
        </p:txBody>
      </p:sp>
      <p:sp>
        <p:nvSpPr>
          <p:cNvPr id="2" name="Content Placeholder 1"/>
          <p:cNvSpPr>
            <a:spLocks noGrp="1"/>
          </p:cNvSpPr>
          <p:nvPr>
            <p:ph idx="1"/>
          </p:nvPr>
        </p:nvSpPr>
        <p:spPr>
          <a:xfrm>
            <a:off x="457200" y="1600200"/>
            <a:ext cx="5334000" cy="4525963"/>
          </a:xfrm>
        </p:spPr>
        <p:txBody>
          <a:bodyPr>
            <a:normAutofit fontScale="92500" lnSpcReduction="20000"/>
          </a:bodyPr>
          <a:lstStyle/>
          <a:p>
            <a:r>
              <a:rPr lang="en-US" dirty="0" smtClean="0"/>
              <a:t>Law enforcement authorities begin </a:t>
            </a:r>
            <a:r>
              <a:rPr lang="en-US" dirty="0" smtClean="0"/>
              <a:t>criminal </a:t>
            </a:r>
            <a:r>
              <a:rPr lang="en-US" dirty="0" smtClean="0"/>
              <a:t>investigation, working with public safety agencies in </a:t>
            </a:r>
            <a:r>
              <a:rPr lang="en-US" dirty="0" smtClean="0"/>
              <a:t>state and </a:t>
            </a:r>
            <a:r>
              <a:rPr lang="en-US" dirty="0" smtClean="0"/>
              <a:t>surrounding states</a:t>
            </a:r>
          </a:p>
          <a:p>
            <a:r>
              <a:rPr lang="en-US" dirty="0" smtClean="0"/>
              <a:t>RRT in all states </a:t>
            </a:r>
            <a:r>
              <a:rPr lang="en-US" dirty="0" smtClean="0"/>
              <a:t>activated </a:t>
            </a:r>
            <a:r>
              <a:rPr lang="en-US" dirty="0" smtClean="0"/>
              <a:t>for participation in </a:t>
            </a:r>
            <a:r>
              <a:rPr lang="en-US" dirty="0" smtClean="0"/>
              <a:t>product-sampling </a:t>
            </a:r>
            <a:r>
              <a:rPr lang="en-US" dirty="0" smtClean="0"/>
              <a:t>phase</a:t>
            </a:r>
          </a:p>
          <a:p>
            <a:r>
              <a:rPr lang="en-US" dirty="0"/>
              <a:t>FDA and state inspector’s discussion with ABC Distribution officials determine:</a:t>
            </a:r>
          </a:p>
          <a:p>
            <a:pPr lvl="1"/>
            <a:r>
              <a:rPr lang="en-US" dirty="0"/>
              <a:t>2 employees at </a:t>
            </a:r>
            <a:r>
              <a:rPr lang="en-US" dirty="0" smtClean="0"/>
              <a:t>ABC facility </a:t>
            </a:r>
            <a:r>
              <a:rPr lang="en-US" dirty="0"/>
              <a:t>were taken to </a:t>
            </a:r>
            <a:r>
              <a:rPr lang="en-US" dirty="0" smtClean="0"/>
              <a:t>the plant </a:t>
            </a:r>
            <a:r>
              <a:rPr lang="en-US" dirty="0"/>
              <a:t>nurse with apparent food poisoning and have been treated at a local hospital</a:t>
            </a:r>
          </a:p>
          <a:p>
            <a:endParaRPr lang="en-US" dirty="0"/>
          </a:p>
        </p:txBody>
      </p:sp>
      <p:sp>
        <p:nvSpPr>
          <p:cNvPr id="4" name="Footer Placeholder 3"/>
          <p:cNvSpPr>
            <a:spLocks noGrp="1"/>
          </p:cNvSpPr>
          <p:nvPr>
            <p:ph type="ftr" sz="quarter" idx="10"/>
          </p:nvPr>
        </p:nvSpPr>
        <p:spPr/>
        <p:txBody>
          <a:bodyPr/>
          <a:lstStyle/>
          <a:p>
            <a:pPr>
              <a:defRPr/>
            </a:pPr>
            <a:r>
              <a:rPr lang="en-US" dirty="0"/>
              <a:t>FOR EXERCISE PURPOSES ONLY</a:t>
            </a:r>
          </a:p>
          <a:p>
            <a:pPr>
              <a:defRPr/>
            </a:pPr>
            <a:endParaRPr lang="en-US" dirty="0"/>
          </a:p>
        </p:txBody>
      </p:sp>
      <p:pic>
        <p:nvPicPr>
          <p:cNvPr id="18434" name="Picture 2" descr="C:\Users\aherrera\AppData\Local\Microsoft\Windows\Temporary Internet Files\Content.IE5\ONICHVUS\MC900240521[1].wmf" title="sheriff"/>
          <p:cNvPicPr>
            <a:picLocks noGrp="1" noChangeAspect="1" noChangeArrowheads="1"/>
          </p:cNvPicPr>
          <p:nvPr>
            <p:ph sz="half"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a:off x="5715000" y="1981200"/>
            <a:ext cx="2997509" cy="3886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987927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p:txBody>
          <a:bodyPr/>
          <a:lstStyle/>
          <a:p>
            <a:r>
              <a:rPr lang="en-US" sz="3000" dirty="0">
                <a:latin typeface="Arial" charset="0"/>
                <a:cs typeface="Arial" charset="0"/>
              </a:rPr>
              <a:t>Module 3: Confirmation &amp; </a:t>
            </a:r>
            <a:r>
              <a:rPr lang="en-US" sz="3000" dirty="0" smtClean="0">
                <a:latin typeface="Arial" charset="0"/>
                <a:cs typeface="Arial" charset="0"/>
              </a:rPr>
              <a:t>Conclusion </a:t>
            </a:r>
            <a:r>
              <a:rPr lang="en-US" sz="1800" dirty="0">
                <a:solidFill>
                  <a:prstClr val="white"/>
                </a:solidFill>
                <a:latin typeface="Arial" charset="0"/>
                <a:cs typeface="Arial" charset="0"/>
              </a:rPr>
              <a:t>(</a:t>
            </a:r>
            <a:r>
              <a:rPr lang="en-US" sz="1800" dirty="0" smtClean="0">
                <a:solidFill>
                  <a:prstClr val="white"/>
                </a:solidFill>
                <a:latin typeface="Arial" charset="0"/>
                <a:cs typeface="Arial" charset="0"/>
              </a:rPr>
              <a:t>continued 11)</a:t>
            </a:r>
            <a:endParaRPr lang="en-US" sz="3200" dirty="0" smtClean="0">
              <a:latin typeface="Arial" charset="0"/>
              <a:cs typeface="Arial" charset="0"/>
            </a:endParaRPr>
          </a:p>
        </p:txBody>
      </p:sp>
      <p:sp>
        <p:nvSpPr>
          <p:cNvPr id="2" name="Content Placeholder 1"/>
          <p:cNvSpPr>
            <a:spLocks noGrp="1"/>
          </p:cNvSpPr>
          <p:nvPr>
            <p:ph idx="1"/>
          </p:nvPr>
        </p:nvSpPr>
        <p:spPr>
          <a:xfrm>
            <a:off x="457200" y="1600200"/>
            <a:ext cx="5791200" cy="4525963"/>
          </a:xfrm>
        </p:spPr>
        <p:txBody>
          <a:bodyPr>
            <a:normAutofit fontScale="92500" lnSpcReduction="10000"/>
          </a:bodyPr>
          <a:lstStyle/>
          <a:p>
            <a:r>
              <a:rPr lang="en-US" dirty="0" smtClean="0"/>
              <a:t>The investigation of ABC Distribution Company facilities aims to detect </a:t>
            </a:r>
            <a:r>
              <a:rPr lang="en-US" dirty="0" smtClean="0"/>
              <a:t>source </a:t>
            </a:r>
            <a:r>
              <a:rPr lang="en-US" dirty="0" smtClean="0"/>
              <a:t>of </a:t>
            </a:r>
            <a:r>
              <a:rPr lang="en-US" dirty="0" smtClean="0"/>
              <a:t>contamination </a:t>
            </a:r>
            <a:r>
              <a:rPr lang="en-US" dirty="0" smtClean="0"/>
              <a:t>and produce trace-forward </a:t>
            </a:r>
            <a:r>
              <a:rPr lang="en-US" dirty="0" smtClean="0"/>
              <a:t>information</a:t>
            </a:r>
            <a:endParaRPr lang="en-US" dirty="0" smtClean="0"/>
          </a:p>
          <a:p>
            <a:r>
              <a:rPr lang="en-US" dirty="0" smtClean="0"/>
              <a:t>Preliminary reports show </a:t>
            </a:r>
            <a:r>
              <a:rPr lang="en-US" dirty="0" smtClean="0"/>
              <a:t>large </a:t>
            </a:r>
            <a:r>
              <a:rPr lang="en-US" dirty="0" smtClean="0"/>
              <a:t>amount of consignee data and </a:t>
            </a:r>
            <a:r>
              <a:rPr lang="en-US" dirty="0" smtClean="0"/>
              <a:t>need </a:t>
            </a:r>
            <a:r>
              <a:rPr lang="en-US" dirty="0" smtClean="0"/>
              <a:t>for federal agency support in </a:t>
            </a:r>
            <a:r>
              <a:rPr lang="en-US" dirty="0" smtClean="0"/>
              <a:t>response </a:t>
            </a:r>
            <a:r>
              <a:rPr lang="en-US" dirty="0" smtClean="0"/>
              <a:t>to a large food contamination event.</a:t>
            </a:r>
          </a:p>
          <a:p>
            <a:r>
              <a:rPr lang="en-US" dirty="0" smtClean="0"/>
              <a:t>Over the next day, investigators are able to determine basic information about the source and spread of contaminated Parmesan cheese.</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pic>
        <p:nvPicPr>
          <p:cNvPr id="19458" name="Picture 2" descr="C:\Users\aherrera\AppData\Local\Microsoft\Windows\Temporary Internet Files\Content.IE5\WJSJ4GVW\MC900356995[1].wmf" title="cheese grater"/>
          <p:cNvPicPr>
            <a:picLocks noGrp="1" noChangeAspect="1" noChangeArrowheads="1"/>
          </p:cNvPicPr>
          <p:nvPr>
            <p:ph sz="half"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a:off x="5791200" y="2667000"/>
            <a:ext cx="3124200" cy="33090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223129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pPr lvl="0"/>
            <a:r>
              <a:rPr lang="en-US" dirty="0">
                <a:solidFill>
                  <a:prstClr val="black"/>
                </a:solidFill>
              </a:rPr>
              <a:t>A field test on one of </a:t>
            </a:r>
            <a:r>
              <a:rPr lang="en-US" dirty="0" smtClean="0">
                <a:solidFill>
                  <a:prstClr val="black"/>
                </a:solidFill>
              </a:rPr>
              <a:t>container </a:t>
            </a:r>
            <a:r>
              <a:rPr lang="en-US" dirty="0">
                <a:solidFill>
                  <a:prstClr val="black"/>
                </a:solidFill>
              </a:rPr>
              <a:t>indicated ricin may be </a:t>
            </a:r>
            <a:r>
              <a:rPr lang="en-US" dirty="0" smtClean="0">
                <a:solidFill>
                  <a:prstClr val="black"/>
                </a:solidFill>
              </a:rPr>
              <a:t>present in powdery residue</a:t>
            </a:r>
          </a:p>
          <a:p>
            <a:pPr lvl="0"/>
            <a:r>
              <a:rPr lang="en-US" dirty="0" smtClean="0">
                <a:solidFill>
                  <a:prstClr val="black"/>
                </a:solidFill>
              </a:rPr>
              <a:t>Health </a:t>
            </a:r>
            <a:r>
              <a:rPr lang="en-US" dirty="0">
                <a:solidFill>
                  <a:prstClr val="black"/>
                </a:solidFill>
              </a:rPr>
              <a:t>officials issue an order to stop all food operations and </a:t>
            </a:r>
            <a:r>
              <a:rPr lang="en-US" dirty="0" smtClean="0">
                <a:solidFill>
                  <a:prstClr val="black"/>
                </a:solidFill>
              </a:rPr>
              <a:t>to evacuate all </a:t>
            </a:r>
            <a:r>
              <a:rPr lang="en-US" dirty="0">
                <a:solidFill>
                  <a:prstClr val="black"/>
                </a:solidFill>
              </a:rPr>
              <a:t>convention center </a:t>
            </a:r>
            <a:r>
              <a:rPr lang="en-US" dirty="0" smtClean="0">
                <a:solidFill>
                  <a:prstClr val="black"/>
                </a:solidFill>
              </a:rPr>
              <a:t>areas</a:t>
            </a:r>
          </a:p>
          <a:p>
            <a:pPr lvl="0"/>
            <a:r>
              <a:rPr lang="en-US" dirty="0" smtClean="0"/>
              <a:t>Federal Bureau of Investigation (FBI), local Food &amp; Drug Administration (FDA) office, Center of Disease Control (CDC)’s Emergency Operations Center (EOC), and U.S. Department of Agriculture (USDA) are all notified and involved in the investigation</a:t>
            </a:r>
            <a:endParaRPr lang="en-US" dirty="0">
              <a:solidFill>
                <a:prstClr val="black"/>
              </a:solidFill>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
        <p:nvSpPr>
          <p:cNvPr id="8" name="Title 7"/>
          <p:cNvSpPr>
            <a:spLocks noGrp="1"/>
          </p:cNvSpPr>
          <p:nvPr>
            <p:ph type="title"/>
          </p:nvPr>
        </p:nvSpPr>
        <p:spPr/>
        <p:txBody>
          <a:bodyPr/>
          <a:lstStyle/>
          <a:p>
            <a:r>
              <a:rPr lang="en-US" dirty="0"/>
              <a:t>Module 3: Summary of Developments </a:t>
            </a:r>
          </a:p>
        </p:txBody>
      </p:sp>
    </p:spTree>
    <p:extLst>
      <p:ext uri="{BB962C8B-B14F-4D97-AF65-F5344CB8AC3E}">
        <p14:creationId xmlns:p14="http://schemas.microsoft.com/office/powerpoint/2010/main" val="62907909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p:nvPr>
        </p:nvSpPr>
        <p:spPr/>
        <p:txBody>
          <a:bodyPr/>
          <a:lstStyle/>
          <a:p>
            <a:r>
              <a:rPr lang="en-US" sz="3000" dirty="0" smtClean="0">
                <a:latin typeface="Arial" charset="0"/>
                <a:cs typeface="Arial" charset="0"/>
              </a:rPr>
              <a:t>Module 3: Summary of Developments </a:t>
            </a:r>
            <a:r>
              <a:rPr lang="en-US" sz="1800" dirty="0">
                <a:solidFill>
                  <a:prstClr val="white"/>
                </a:solidFill>
                <a:latin typeface="Arial" charset="0"/>
                <a:cs typeface="Arial" charset="0"/>
              </a:rPr>
              <a:t>(continued)</a:t>
            </a:r>
            <a:endParaRPr lang="en-US" dirty="0" smtClean="0">
              <a:latin typeface="Arial" charset="0"/>
              <a:cs typeface="Arial" charset="0"/>
            </a:endParaRPr>
          </a:p>
        </p:txBody>
      </p:sp>
      <p:sp>
        <p:nvSpPr>
          <p:cNvPr id="5" name="Content Placeholder 4"/>
          <p:cNvSpPr>
            <a:spLocks noGrp="1"/>
          </p:cNvSpPr>
          <p:nvPr>
            <p:ph idx="1"/>
          </p:nvPr>
        </p:nvSpPr>
        <p:spPr>
          <a:xfrm>
            <a:off x="457200" y="1447800"/>
            <a:ext cx="8229600" cy="4800600"/>
          </a:xfrm>
        </p:spPr>
        <p:txBody>
          <a:bodyPr>
            <a:normAutofit fontScale="70000" lnSpcReduction="20000"/>
          </a:bodyPr>
          <a:lstStyle/>
          <a:p>
            <a:pPr lvl="0"/>
            <a:r>
              <a:rPr lang="en-US" sz="3400" dirty="0"/>
              <a:t>Interviews with City’s Best Pizza management identify </a:t>
            </a:r>
            <a:r>
              <a:rPr lang="en-US" sz="3400" dirty="0" smtClean="0"/>
              <a:t>source </a:t>
            </a:r>
            <a:r>
              <a:rPr lang="en-US" sz="3400" dirty="0"/>
              <a:t>of </a:t>
            </a:r>
            <a:r>
              <a:rPr lang="en-US" sz="3400" dirty="0" smtClean="0"/>
              <a:t>contaminated </a:t>
            </a:r>
            <a:r>
              <a:rPr lang="en-US" sz="3400" dirty="0"/>
              <a:t>Parmesan as the ABC Food Distribution Company. </a:t>
            </a:r>
          </a:p>
          <a:p>
            <a:r>
              <a:rPr lang="en-US" sz="3400" dirty="0"/>
              <a:t>RRT and law enforcement in </a:t>
            </a:r>
            <a:r>
              <a:rPr lang="en-US" sz="3400" dirty="0" smtClean="0"/>
              <a:t>involved </a:t>
            </a:r>
            <a:r>
              <a:rPr lang="en-US" sz="3400" dirty="0"/>
              <a:t>states and other agencies quickly collaborate to determine </a:t>
            </a:r>
            <a:r>
              <a:rPr lang="en-US" sz="3400" dirty="0" smtClean="0"/>
              <a:t>source </a:t>
            </a:r>
            <a:r>
              <a:rPr lang="en-US" sz="3400" dirty="0"/>
              <a:t>and extent of </a:t>
            </a:r>
            <a:r>
              <a:rPr lang="en-US" sz="3400" dirty="0" smtClean="0"/>
              <a:t>contamination</a:t>
            </a:r>
            <a:r>
              <a:rPr lang="en-US" sz="3400" dirty="0"/>
              <a:t>.</a:t>
            </a:r>
          </a:p>
          <a:p>
            <a:r>
              <a:rPr lang="en-US" sz="3400" dirty="0"/>
              <a:t>CDC Laboratory confirms </a:t>
            </a:r>
            <a:r>
              <a:rPr lang="en-US" sz="3400" dirty="0" smtClean="0"/>
              <a:t>presence </a:t>
            </a:r>
            <a:r>
              <a:rPr lang="en-US" sz="3400" dirty="0"/>
              <a:t>of ricinine in multiple urine samples</a:t>
            </a:r>
          </a:p>
          <a:p>
            <a:r>
              <a:rPr lang="en-US" sz="3400" dirty="0" smtClean="0"/>
              <a:t>Employees at an </a:t>
            </a:r>
            <a:r>
              <a:rPr lang="en-US" sz="3400" dirty="0"/>
              <a:t>ABC Distribution Company facility were taken to the plant nurse with apparent food poisoning and </a:t>
            </a:r>
            <a:r>
              <a:rPr lang="en-US" sz="3400" dirty="0" smtClean="0"/>
              <a:t>treated </a:t>
            </a:r>
            <a:r>
              <a:rPr lang="en-US" sz="3400" dirty="0"/>
              <a:t>at a local hospital</a:t>
            </a:r>
          </a:p>
          <a:p>
            <a:pPr marL="228600" lvl="1"/>
            <a:r>
              <a:rPr lang="en-US" sz="3400" dirty="0" smtClean="0"/>
              <a:t>Investigators are </a:t>
            </a:r>
            <a:r>
              <a:rPr lang="en-US" sz="3400" dirty="0"/>
              <a:t>able to determine basic information about the source and spread of contaminated Parmesan </a:t>
            </a:r>
            <a:r>
              <a:rPr lang="en-US" sz="3400" dirty="0" smtClean="0"/>
              <a:t>cheese</a:t>
            </a:r>
            <a:endParaRPr lang="en-US" sz="2600" dirty="0">
              <a:solidFill>
                <a:prstClr val="black"/>
              </a:solidFill>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extLst>
      <p:ext uri="{BB962C8B-B14F-4D97-AF65-F5344CB8AC3E}">
        <p14:creationId xmlns:p14="http://schemas.microsoft.com/office/powerpoint/2010/main" val="340327161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a:spLocks noGrp="1" noChangeArrowheads="1"/>
          </p:cNvSpPr>
          <p:nvPr>
            <p:ph type="title"/>
          </p:nvPr>
        </p:nvSpPr>
        <p:spPr/>
        <p:txBody>
          <a:bodyPr/>
          <a:lstStyle/>
          <a:p>
            <a:pPr eaLnBrk="1" hangingPunct="1"/>
            <a:r>
              <a:rPr lang="en-US" dirty="0" smtClean="0">
                <a:latin typeface="Arial" charset="0"/>
                <a:cs typeface="Arial" charset="0"/>
              </a:rPr>
              <a:t>Module 3: Table Activity Session</a:t>
            </a:r>
          </a:p>
        </p:txBody>
      </p:sp>
      <p:sp>
        <p:nvSpPr>
          <p:cNvPr id="62466" name="Rectangle 3"/>
          <p:cNvSpPr>
            <a:spLocks noGrp="1" noChangeArrowheads="1"/>
          </p:cNvSpPr>
          <p:nvPr>
            <p:ph idx="1"/>
          </p:nvPr>
        </p:nvSpPr>
        <p:spPr/>
        <p:txBody>
          <a:bodyPr/>
          <a:lstStyle/>
          <a:p>
            <a:pPr marL="685800" lvl="1" indent="-457200" eaLnBrk="1" hangingPunct="1">
              <a:buFont typeface="Calibri" pitchFamily="34" charset="0"/>
              <a:buAutoNum type="arabicPeriod"/>
            </a:pPr>
            <a:r>
              <a:rPr lang="en-US" sz="2600" smtClean="0">
                <a:latin typeface="Arial" charset="0"/>
                <a:cs typeface="Arial" charset="0"/>
              </a:rPr>
              <a:t>Consider the developments while answering assigned questions</a:t>
            </a:r>
          </a:p>
          <a:p>
            <a:pPr marL="685800" lvl="1" indent="-457200" eaLnBrk="1" hangingPunct="1">
              <a:buFont typeface="Calibri" pitchFamily="34" charset="0"/>
              <a:buAutoNum type="arabicPeriod"/>
            </a:pPr>
            <a:r>
              <a:rPr lang="en-US" sz="2600" smtClean="0">
                <a:latin typeface="Arial" charset="0"/>
                <a:cs typeface="Arial" charset="0"/>
              </a:rPr>
              <a:t>Identify any additional requirements, critical issues, decisions, and questions you think should be addressed at this time</a:t>
            </a:r>
          </a:p>
          <a:p>
            <a:pPr marL="685800" lvl="1" indent="-457200" eaLnBrk="1" hangingPunct="1">
              <a:buFont typeface="Calibri" pitchFamily="34" charset="0"/>
              <a:buAutoNum type="arabicPeriod"/>
            </a:pPr>
            <a:r>
              <a:rPr lang="en-US" sz="2600" smtClean="0">
                <a:latin typeface="Arial" charset="0"/>
                <a:cs typeface="Arial" charset="0"/>
              </a:rPr>
              <a:t>Record any unanswered assigned questions or participant questions</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extLst>
      <p:ext uri="{BB962C8B-B14F-4D97-AF65-F5344CB8AC3E}">
        <p14:creationId xmlns:p14="http://schemas.microsoft.com/office/powerpoint/2010/main" val="311077417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ChangeArrowheads="1"/>
          </p:cNvSpPr>
          <p:nvPr>
            <p:ph type="title"/>
          </p:nvPr>
        </p:nvSpPr>
        <p:spPr/>
        <p:txBody>
          <a:bodyPr/>
          <a:lstStyle/>
          <a:p>
            <a:pPr eaLnBrk="1" hangingPunct="1"/>
            <a:r>
              <a:rPr lang="en-US" dirty="0" smtClean="0">
                <a:latin typeface="Arial" charset="0"/>
                <a:cs typeface="Arial" charset="0"/>
              </a:rPr>
              <a:t>Module 3: Break Out Session</a:t>
            </a:r>
          </a:p>
        </p:txBody>
      </p:sp>
      <p:sp>
        <p:nvSpPr>
          <p:cNvPr id="63490" name="Content Placeholder 4"/>
          <p:cNvSpPr>
            <a:spLocks noGrp="1"/>
          </p:cNvSpPr>
          <p:nvPr>
            <p:ph idx="1"/>
          </p:nvPr>
        </p:nvSpPr>
        <p:spPr>
          <a:xfrm>
            <a:off x="457200" y="3124200"/>
            <a:ext cx="8229600" cy="523220"/>
          </a:xfrm>
        </p:spPr>
        <p:txBody>
          <a:bodyPr>
            <a:spAutoFit/>
          </a:bodyPr>
          <a:lstStyle/>
          <a:p>
            <a:pPr marL="0" indent="0" algn="ctr">
              <a:buNone/>
            </a:pPr>
            <a:r>
              <a:rPr lang="en-US" sz="2800" dirty="0" smtClean="0">
                <a:solidFill>
                  <a:srgbClr val="739600"/>
                </a:solidFill>
                <a:latin typeface="Arial" charset="0"/>
                <a:cs typeface="Arial" charset="0"/>
              </a:rPr>
              <a:t>30 Minutes to discuss questions</a:t>
            </a:r>
          </a:p>
        </p:txBody>
      </p:sp>
    </p:spTree>
    <p:extLst>
      <p:ext uri="{BB962C8B-B14F-4D97-AF65-F5344CB8AC3E}">
        <p14:creationId xmlns:p14="http://schemas.microsoft.com/office/powerpoint/2010/main" val="232819565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3"/>
          <p:cNvSpPr>
            <a:spLocks noGrp="1" noChangeArrowheads="1"/>
          </p:cNvSpPr>
          <p:nvPr>
            <p:ph type="title"/>
          </p:nvPr>
        </p:nvSpPr>
        <p:spPr/>
        <p:txBody>
          <a:bodyPr/>
          <a:lstStyle/>
          <a:p>
            <a:pPr eaLnBrk="1" hangingPunct="1"/>
            <a:r>
              <a:rPr lang="en-US" smtClean="0">
                <a:latin typeface="Arial" charset="0"/>
                <a:cs typeface="Arial" charset="0"/>
              </a:rPr>
              <a:t>Wrap-up Activities</a:t>
            </a:r>
          </a:p>
        </p:txBody>
      </p:sp>
      <p:sp>
        <p:nvSpPr>
          <p:cNvPr id="68610" name="Content Placeholder 2"/>
          <p:cNvSpPr>
            <a:spLocks noGrp="1"/>
          </p:cNvSpPr>
          <p:nvPr>
            <p:ph idx="1"/>
          </p:nvPr>
        </p:nvSpPr>
        <p:spPr/>
        <p:txBody>
          <a:bodyPr/>
          <a:lstStyle/>
          <a:p>
            <a:pPr lvl="1"/>
            <a:r>
              <a:rPr lang="en-US" sz="2600" smtClean="0">
                <a:latin typeface="Arial" charset="0"/>
                <a:cs typeface="Arial" charset="0"/>
              </a:rPr>
              <a:t>Wrap-up Questions</a:t>
            </a:r>
          </a:p>
          <a:p>
            <a:pPr lvl="2"/>
            <a:r>
              <a:rPr lang="en-US" sz="2200" smtClean="0">
                <a:latin typeface="Arial" charset="0"/>
                <a:cs typeface="Arial" charset="0"/>
              </a:rPr>
              <a:t>Please discuss the wrap up questions</a:t>
            </a:r>
          </a:p>
        </p:txBody>
      </p:sp>
      <p:sp>
        <p:nvSpPr>
          <p:cNvPr id="4" name="Footer Placeholder 3"/>
          <p:cNvSpPr>
            <a:spLocks noGrp="1"/>
          </p:cNvSpPr>
          <p:nvPr>
            <p:ph type="ftr" sz="quarter" idx="10"/>
          </p:nvPr>
        </p:nvSpPr>
        <p:spPr>
          <a:xfrm>
            <a:off x="3124200" y="6356350"/>
            <a:ext cx="4114800" cy="365125"/>
          </a:xfrm>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Title 1"/>
          <p:cNvSpPr>
            <a:spLocks noGrp="1"/>
          </p:cNvSpPr>
          <p:nvPr>
            <p:ph type="title"/>
          </p:nvPr>
        </p:nvSpPr>
        <p:spPr/>
        <p:txBody>
          <a:bodyPr/>
          <a:lstStyle/>
          <a:p>
            <a:r>
              <a:rPr lang="en-US" dirty="0" smtClean="0">
                <a:latin typeface="Arial" charset="0"/>
                <a:cs typeface="Arial" charset="0"/>
              </a:rPr>
              <a:t>Wrap-up Activities </a:t>
            </a:r>
            <a:r>
              <a:rPr lang="en-US" sz="1800" dirty="0">
                <a:solidFill>
                  <a:prstClr val="white"/>
                </a:solidFill>
                <a:latin typeface="Arial" charset="0"/>
                <a:cs typeface="Arial" charset="0"/>
              </a:rPr>
              <a:t>(continued)</a:t>
            </a:r>
            <a:endParaRPr lang="en-US" dirty="0" smtClean="0">
              <a:latin typeface="Arial" charset="0"/>
              <a:cs typeface="Arial" charset="0"/>
            </a:endParaRPr>
          </a:p>
        </p:txBody>
      </p:sp>
      <p:sp>
        <p:nvSpPr>
          <p:cNvPr id="69634" name="Content Placeholder 2"/>
          <p:cNvSpPr>
            <a:spLocks noGrp="1"/>
          </p:cNvSpPr>
          <p:nvPr>
            <p:ph idx="1"/>
          </p:nvPr>
        </p:nvSpPr>
        <p:spPr/>
        <p:txBody>
          <a:bodyPr/>
          <a:lstStyle/>
          <a:p>
            <a:pPr lvl="1"/>
            <a:r>
              <a:rPr lang="en-US" sz="2600" smtClean="0">
                <a:latin typeface="Arial" charset="0"/>
                <a:cs typeface="Arial" charset="0"/>
              </a:rPr>
              <a:t>After Action Report and Improvement Plan (AAR/IP)</a:t>
            </a:r>
          </a:p>
          <a:p>
            <a:pPr lvl="2"/>
            <a:r>
              <a:rPr lang="en-US" sz="2200" smtClean="0">
                <a:latin typeface="Arial" charset="0"/>
                <a:cs typeface="Arial" charset="0"/>
              </a:rPr>
              <a:t>Will be generated</a:t>
            </a:r>
          </a:p>
          <a:p>
            <a:pPr lvl="2"/>
            <a:r>
              <a:rPr lang="en-US" sz="2200" smtClean="0">
                <a:latin typeface="Arial" charset="0"/>
                <a:cs typeface="Arial" charset="0"/>
              </a:rPr>
              <a:t>Your feedback from evaluations and wrap up questions will be incorporated</a:t>
            </a:r>
          </a:p>
          <a:p>
            <a:pPr lvl="2"/>
            <a:r>
              <a:rPr lang="en-US" sz="2200" smtClean="0">
                <a:latin typeface="Arial" charset="0"/>
                <a:cs typeface="Arial" charset="0"/>
              </a:rPr>
              <a:t>Consider this For Official Use Only and share only with those with a “need to know”</a:t>
            </a:r>
          </a:p>
          <a:p>
            <a:pPr lvl="1"/>
            <a:r>
              <a:rPr lang="en-US" sz="2600" smtClean="0">
                <a:latin typeface="Arial" charset="0"/>
                <a:cs typeface="Arial" charset="0"/>
              </a:rPr>
              <a:t>Review your PLI and add final thoughts (do not turn it in; the PLI stays with you)</a:t>
            </a:r>
          </a:p>
          <a:p>
            <a:pPr lvl="1"/>
            <a:r>
              <a:rPr lang="en-US" sz="2600" smtClean="0">
                <a:latin typeface="Arial" charset="0"/>
                <a:cs typeface="Arial" charset="0"/>
              </a:rPr>
              <a:t>Please complete your feedback form before your leave</a:t>
            </a:r>
          </a:p>
          <a:p>
            <a:endParaRPr lang="en-US" smtClean="0">
              <a:latin typeface="Arial" charset="0"/>
              <a:cs typeface="Arial" charset="0"/>
            </a:endParaRPr>
          </a:p>
        </p:txBody>
      </p:sp>
      <p:sp>
        <p:nvSpPr>
          <p:cNvPr id="4" name="Footer Placeholder 3"/>
          <p:cNvSpPr>
            <a:spLocks noGrp="1"/>
          </p:cNvSpPr>
          <p:nvPr>
            <p:ph type="ftr" sz="quarter" idx="10"/>
          </p:nvPr>
        </p:nvSpPr>
        <p:spPr>
          <a:xfrm>
            <a:off x="3124200" y="6356350"/>
            <a:ext cx="3962400" cy="365125"/>
          </a:xfrm>
        </p:spPr>
        <p:txBody>
          <a:bodyPr/>
          <a:lstStyle/>
          <a:p>
            <a:pPr>
              <a:defRPr/>
            </a:pPr>
            <a:r>
              <a:rPr lang="en-US"/>
              <a:t>FOR EXERCISE PURPOSES ONLY</a:t>
            </a:r>
          </a:p>
          <a:p>
            <a:pPr>
              <a:defRPr/>
            </a:pP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US" dirty="0" smtClean="0">
                <a:latin typeface="Arial" charset="0"/>
                <a:cs typeface="Arial" charset="0"/>
              </a:rPr>
              <a:t>Introduction </a:t>
            </a:r>
            <a:r>
              <a:rPr lang="en-US" sz="1800" dirty="0">
                <a:solidFill>
                  <a:prstClr val="white"/>
                </a:solidFill>
                <a:latin typeface="Arial" charset="0"/>
                <a:cs typeface="Arial" charset="0"/>
              </a:rPr>
              <a:t>(</a:t>
            </a:r>
            <a:r>
              <a:rPr lang="en-US" sz="1800" dirty="0" smtClean="0">
                <a:solidFill>
                  <a:prstClr val="white"/>
                </a:solidFill>
                <a:latin typeface="Arial" charset="0"/>
                <a:cs typeface="Arial" charset="0"/>
              </a:rPr>
              <a:t>continued 3)</a:t>
            </a:r>
            <a:endParaRPr lang="en-US" dirty="0"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
        <p:nvSpPr>
          <p:cNvPr id="20483" name="Content Placeholder 2"/>
          <p:cNvSpPr>
            <a:spLocks noGrp="1"/>
          </p:cNvSpPr>
          <p:nvPr>
            <p:ph idx="1"/>
          </p:nvPr>
        </p:nvSpPr>
        <p:spPr/>
        <p:txBody>
          <a:bodyPr/>
          <a:lstStyle/>
          <a:p>
            <a:pPr>
              <a:buFont typeface="Wingdings" pitchFamily="2" charset="2"/>
              <a:buNone/>
            </a:pPr>
            <a:r>
              <a:rPr lang="en-US" dirty="0" smtClean="0">
                <a:solidFill>
                  <a:srgbClr val="739600"/>
                </a:solidFill>
                <a:latin typeface="Arial" charset="0"/>
                <a:cs typeface="Arial" charset="0"/>
              </a:rPr>
              <a:t>Goal</a:t>
            </a:r>
          </a:p>
          <a:p>
            <a:pPr lvl="1"/>
            <a:r>
              <a:rPr lang="en-US" sz="2600" dirty="0" smtClean="0">
                <a:latin typeface="Arial" charset="0"/>
                <a:cs typeface="Arial" charset="0"/>
              </a:rPr>
              <a:t>Assess plans, policies, and procedures and think about how you would realistically apply them in the event of an incident</a:t>
            </a:r>
          </a:p>
          <a:p>
            <a:pPr lvl="1"/>
            <a:r>
              <a:rPr lang="en-US" sz="2600" dirty="0" smtClean="0">
                <a:latin typeface="Arial" charset="0"/>
                <a:cs typeface="Arial" charset="0"/>
              </a:rPr>
              <a:t>Facilitate discussion among various participating entities, such as medical doctors, State and local entities, and the private sector</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noChangeArrowheads="1"/>
          </p:cNvSpPr>
          <p:nvPr>
            <p:ph type="title"/>
          </p:nvPr>
        </p:nvSpPr>
        <p:spPr/>
        <p:txBody>
          <a:bodyPr/>
          <a:lstStyle/>
          <a:p>
            <a:pPr eaLnBrk="1" hangingPunct="1"/>
            <a:r>
              <a:rPr lang="en-US" smtClean="0">
                <a:latin typeface="Arial" charset="0"/>
                <a:cs typeface="Arial" charset="0"/>
              </a:rPr>
              <a:t>Resources</a:t>
            </a:r>
          </a:p>
        </p:txBody>
      </p:sp>
      <p:sp>
        <p:nvSpPr>
          <p:cNvPr id="70658" name="Content Placeholder 3"/>
          <p:cNvSpPr>
            <a:spLocks noGrp="1"/>
          </p:cNvSpPr>
          <p:nvPr>
            <p:ph idx="1"/>
          </p:nvPr>
        </p:nvSpPr>
        <p:spPr/>
        <p:txBody>
          <a:bodyPr/>
          <a:lstStyle/>
          <a:p>
            <a:r>
              <a:rPr lang="en-US" dirty="0" smtClean="0">
                <a:latin typeface="Arial" charset="0"/>
                <a:cs typeface="Arial" charset="0"/>
              </a:rPr>
              <a:t>For more information, see http://www.fda.gov/fooddefense</a:t>
            </a:r>
          </a:p>
          <a:p>
            <a:r>
              <a:rPr lang="en-US" dirty="0" smtClean="0">
                <a:latin typeface="Arial" charset="0"/>
                <a:cs typeface="Arial" charset="0"/>
              </a:rPr>
              <a:t>For scenario specific resources, see the list in the SITMAN</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itle 1"/>
          <p:cNvSpPr>
            <a:spLocks noGrp="1"/>
          </p:cNvSpPr>
          <p:nvPr>
            <p:ph type="title"/>
          </p:nvPr>
        </p:nvSpPr>
        <p:spPr/>
        <p:txBody>
          <a:bodyPr/>
          <a:lstStyle/>
          <a:p>
            <a:r>
              <a:rPr lang="en-US" smtClean="0">
                <a:latin typeface="Arial" charset="0"/>
                <a:cs typeface="Arial" charset="0"/>
              </a:rPr>
              <a:t>Thank you</a:t>
            </a:r>
          </a:p>
        </p:txBody>
      </p:sp>
      <p:sp>
        <p:nvSpPr>
          <p:cNvPr id="71682" name="Content Placeholder 2"/>
          <p:cNvSpPr>
            <a:spLocks noGrp="1"/>
          </p:cNvSpPr>
          <p:nvPr>
            <p:ph idx="1"/>
          </p:nvPr>
        </p:nvSpPr>
        <p:spPr/>
        <p:txBody>
          <a:bodyPr/>
          <a:lstStyle/>
          <a:p>
            <a:pPr algn="ctr">
              <a:buFont typeface="Wingdings" pitchFamily="2" charset="2"/>
              <a:buNone/>
            </a:pPr>
            <a:endParaRPr lang="en-US" smtClean="0">
              <a:latin typeface="Arial" charset="0"/>
              <a:cs typeface="Arial" charset="0"/>
            </a:endParaRPr>
          </a:p>
          <a:p>
            <a:pPr algn="ctr">
              <a:buFont typeface="Wingdings" pitchFamily="2" charset="2"/>
              <a:buNone/>
            </a:pPr>
            <a:endParaRPr lang="en-US" smtClean="0">
              <a:latin typeface="Arial" charset="0"/>
              <a:cs typeface="Arial" charset="0"/>
            </a:endParaRPr>
          </a:p>
          <a:p>
            <a:pPr algn="ctr">
              <a:buFont typeface="Wingdings" pitchFamily="2" charset="2"/>
              <a:buNone/>
            </a:pPr>
            <a:endParaRPr lang="en-US" smtClean="0">
              <a:latin typeface="Arial" charset="0"/>
              <a:cs typeface="Arial" charset="0"/>
            </a:endParaRPr>
          </a:p>
          <a:p>
            <a:pPr algn="ctr">
              <a:buFont typeface="Wingdings" pitchFamily="2" charset="2"/>
              <a:buNone/>
            </a:pPr>
            <a:r>
              <a:rPr lang="en-US" smtClean="0">
                <a:latin typeface="Arial" charset="0"/>
                <a:cs typeface="Arial" charset="0"/>
              </a:rPr>
              <a:t>Questions?</a:t>
            </a:r>
          </a:p>
        </p:txBody>
      </p:sp>
      <p:sp>
        <p:nvSpPr>
          <p:cNvPr id="4" name="Footer Placeholder 3"/>
          <p:cNvSpPr>
            <a:spLocks noGrp="1"/>
          </p:cNvSpPr>
          <p:nvPr>
            <p:ph type="ftr" sz="quarter" idx="10"/>
          </p:nvPr>
        </p:nvSpPr>
        <p:spPr>
          <a:xfrm>
            <a:off x="3124200" y="6356350"/>
            <a:ext cx="4724400" cy="365125"/>
          </a:xfrm>
        </p:spPr>
        <p:txBody>
          <a:bodyPr/>
          <a:lstStyle/>
          <a:p>
            <a:pPr>
              <a:defRPr/>
            </a:pPr>
            <a:r>
              <a:rPr lang="en-US"/>
              <a:t>FOR EXERCISE PURPOSES ONLY</a:t>
            </a:r>
          </a:p>
          <a:p>
            <a:pPr>
              <a:defRPr/>
            </a:pP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US" smtClean="0">
                <a:latin typeface="Arial" charset="0"/>
                <a:cs typeface="Arial" charset="0"/>
              </a:rPr>
              <a:t>Exercise Structure</a:t>
            </a:r>
          </a:p>
        </p:txBody>
      </p:sp>
      <p:sp>
        <p:nvSpPr>
          <p:cNvPr id="21506" name="Content Placeholder 2"/>
          <p:cNvSpPr>
            <a:spLocks noGrp="1"/>
          </p:cNvSpPr>
          <p:nvPr>
            <p:ph idx="1"/>
          </p:nvPr>
        </p:nvSpPr>
        <p:spPr/>
        <p:txBody>
          <a:bodyPr/>
          <a:lstStyle/>
          <a:p>
            <a:r>
              <a:rPr lang="en-US" dirty="0" smtClean="0">
                <a:latin typeface="Arial" charset="0"/>
                <a:cs typeface="Arial" charset="0"/>
              </a:rPr>
              <a:t>This exercise is a highly interactive facilitated exercise with two learning modules:</a:t>
            </a:r>
          </a:p>
          <a:p>
            <a:pPr lvl="1"/>
            <a:r>
              <a:rPr lang="en-US" b="1" dirty="0">
                <a:latin typeface="Arial" charset="0"/>
                <a:cs typeface="Arial" charset="0"/>
              </a:rPr>
              <a:t>Module 1 </a:t>
            </a:r>
            <a:r>
              <a:rPr lang="en-US" b="1" dirty="0" smtClean="0">
                <a:latin typeface="Arial" charset="0"/>
                <a:cs typeface="Arial" charset="0"/>
              </a:rPr>
              <a:t>– Unconventional Incident</a:t>
            </a:r>
            <a:endParaRPr lang="en-US" b="1" dirty="0">
              <a:latin typeface="Arial" charset="0"/>
              <a:cs typeface="Arial" charset="0"/>
            </a:endParaRPr>
          </a:p>
          <a:p>
            <a:pPr lvl="1"/>
            <a:r>
              <a:rPr lang="en-US" b="1" dirty="0">
                <a:latin typeface="Arial" charset="0"/>
                <a:cs typeface="Arial" charset="0"/>
              </a:rPr>
              <a:t>Module 2 – </a:t>
            </a:r>
            <a:r>
              <a:rPr lang="en-US" b="1" dirty="0" smtClean="0">
                <a:latin typeface="Arial" charset="0"/>
                <a:cs typeface="Arial" charset="0"/>
              </a:rPr>
              <a:t>Information &amp; Investigation</a:t>
            </a:r>
            <a:endParaRPr lang="en-US" b="1" dirty="0">
              <a:latin typeface="Arial" charset="0"/>
              <a:cs typeface="Arial" charset="0"/>
            </a:endParaRPr>
          </a:p>
          <a:p>
            <a:pPr lvl="1"/>
            <a:r>
              <a:rPr lang="en-US" b="1" dirty="0">
                <a:latin typeface="Arial" charset="0"/>
                <a:cs typeface="Arial" charset="0"/>
              </a:rPr>
              <a:t>Module 3 – </a:t>
            </a:r>
            <a:r>
              <a:rPr lang="en-US" b="1" dirty="0" smtClean="0">
                <a:latin typeface="Arial" charset="0"/>
                <a:cs typeface="Arial" charset="0"/>
              </a:rPr>
              <a:t>Confirmation &amp; Conclusion</a:t>
            </a:r>
            <a:endParaRPr lang="en-US" dirty="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US" dirty="0" smtClean="0">
                <a:latin typeface="Arial" charset="0"/>
                <a:cs typeface="Arial" charset="0"/>
              </a:rPr>
              <a:t>Exercise Structure </a:t>
            </a:r>
            <a:r>
              <a:rPr lang="en-US" sz="1800" dirty="0">
                <a:solidFill>
                  <a:prstClr val="white"/>
                </a:solidFill>
                <a:latin typeface="Arial" charset="0"/>
                <a:cs typeface="Arial" charset="0"/>
              </a:rPr>
              <a:t>(continued)</a:t>
            </a:r>
            <a:endParaRPr lang="en-US" dirty="0" smtClean="0">
              <a:latin typeface="Arial" charset="0"/>
              <a:cs typeface="Arial" charset="0"/>
            </a:endParaRPr>
          </a:p>
        </p:txBody>
      </p:sp>
      <p:sp>
        <p:nvSpPr>
          <p:cNvPr id="22530" name="Content Placeholder 2"/>
          <p:cNvSpPr>
            <a:spLocks noGrp="1"/>
          </p:cNvSpPr>
          <p:nvPr>
            <p:ph idx="1"/>
          </p:nvPr>
        </p:nvSpPr>
        <p:spPr/>
        <p:txBody>
          <a:bodyPr/>
          <a:lstStyle/>
          <a:p>
            <a:r>
              <a:rPr lang="en-US" dirty="0" smtClean="0">
                <a:latin typeface="Arial" charset="0"/>
                <a:cs typeface="Arial" charset="0"/>
              </a:rPr>
              <a:t>Tabletop exercise reflects the policies and procedures currently in use and is accurate as of August 2014</a:t>
            </a:r>
          </a:p>
          <a:p>
            <a:pPr lvl="1"/>
            <a:r>
              <a:rPr lang="en-US" dirty="0" smtClean="0">
                <a:latin typeface="Arial" charset="0"/>
                <a:cs typeface="Arial" charset="0"/>
              </a:rPr>
              <a:t>If there has been an update to the procedure in your jurisdiction, please be sure to make the group aware of the change and work with the facilitator to ensure that all participants understand the update</a:t>
            </a:r>
          </a:p>
          <a:p>
            <a:pPr lvl="1">
              <a:buFont typeface="Arial" charset="0"/>
              <a:buChar char="•"/>
            </a:pPr>
            <a:r>
              <a:rPr lang="en-US" dirty="0" smtClean="0">
                <a:latin typeface="Arial" charset="0"/>
                <a:cs typeface="Arial" charset="0"/>
              </a:rPr>
              <a:t>Scenario is hypothetical- don’t fight the scenario</a:t>
            </a:r>
          </a:p>
          <a:p>
            <a:endParaRPr lang="en-US" dirty="0"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5"/>
          <p:cNvSpPr>
            <a:spLocks noGrp="1" noChangeArrowheads="1"/>
          </p:cNvSpPr>
          <p:nvPr>
            <p:ph type="title"/>
          </p:nvPr>
        </p:nvSpPr>
        <p:spPr/>
        <p:txBody>
          <a:bodyPr/>
          <a:lstStyle/>
          <a:p>
            <a:pPr eaLnBrk="1" hangingPunct="1"/>
            <a:r>
              <a:rPr lang="en-US" smtClean="0">
                <a:latin typeface="Arial" charset="0"/>
                <a:cs typeface="Arial" charset="0"/>
              </a:rPr>
              <a:t>Exercise Guidelines</a:t>
            </a:r>
          </a:p>
        </p:txBody>
      </p:sp>
      <p:sp>
        <p:nvSpPr>
          <p:cNvPr id="23554" name="Rectangle 3"/>
          <p:cNvSpPr>
            <a:spLocks noGrp="1" noChangeArrowheads="1"/>
          </p:cNvSpPr>
          <p:nvPr>
            <p:ph idx="1"/>
          </p:nvPr>
        </p:nvSpPr>
        <p:spPr/>
        <p:txBody>
          <a:bodyPr/>
          <a:lstStyle/>
          <a:p>
            <a:r>
              <a:rPr lang="en-US" smtClean="0">
                <a:latin typeface="Arial" charset="0"/>
                <a:cs typeface="Arial" charset="0"/>
              </a:rPr>
              <a:t>Open, low-stress and non-public learning environment, and is not intended to set precedents</a:t>
            </a:r>
          </a:p>
          <a:p>
            <a:r>
              <a:rPr lang="en-US" smtClean="0">
                <a:latin typeface="Arial" charset="0"/>
                <a:cs typeface="Arial" charset="0"/>
              </a:rPr>
              <a:t>Listen to and respect the varying viewpoints of all of the other participants</a:t>
            </a:r>
          </a:p>
          <a:p>
            <a:r>
              <a:rPr lang="en-US" smtClean="0">
                <a:latin typeface="Arial" charset="0"/>
                <a:cs typeface="Arial" charset="0"/>
              </a:rPr>
              <a:t>Scenario is plausible and the events occurred as presented</a:t>
            </a:r>
          </a:p>
          <a:p>
            <a:pPr lvl="1">
              <a:buFont typeface="Arial" charset="0"/>
              <a:buChar char="•"/>
            </a:pPr>
            <a:r>
              <a:rPr lang="en-US" smtClean="0">
                <a:latin typeface="Arial" charset="0"/>
                <a:cs typeface="Arial" charset="0"/>
              </a:rPr>
              <a:t>Suspend your disbelief, and feel free to discuss differing policies and procedures during the breakout discussion</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dirty="0" smtClean="0">
                <a:latin typeface="Arial" charset="0"/>
                <a:cs typeface="Arial" charset="0"/>
              </a:rPr>
              <a:t>Exercise Guidelines </a:t>
            </a:r>
            <a:r>
              <a:rPr lang="en-US" sz="1800" dirty="0">
                <a:solidFill>
                  <a:prstClr val="white"/>
                </a:solidFill>
                <a:latin typeface="Arial" charset="0"/>
                <a:cs typeface="Arial" charset="0"/>
              </a:rPr>
              <a:t>(continued)</a:t>
            </a:r>
            <a:endParaRPr lang="en-US" dirty="0" smtClean="0">
              <a:latin typeface="Arial" charset="0"/>
              <a:cs typeface="Arial" charset="0"/>
            </a:endParaRPr>
          </a:p>
        </p:txBody>
      </p:sp>
      <p:sp>
        <p:nvSpPr>
          <p:cNvPr id="24578" name="Content Placeholder 2"/>
          <p:cNvSpPr>
            <a:spLocks noGrp="1"/>
          </p:cNvSpPr>
          <p:nvPr>
            <p:ph idx="1"/>
          </p:nvPr>
        </p:nvSpPr>
        <p:spPr/>
        <p:txBody>
          <a:bodyPr/>
          <a:lstStyle/>
          <a:p>
            <a:r>
              <a:rPr lang="en-US" smtClean="0">
                <a:latin typeface="Arial" charset="0"/>
                <a:cs typeface="Arial" charset="0"/>
              </a:rPr>
              <a:t>Work with each other to provide the expertise needed to ensure that our discussion is accurate and thorough</a:t>
            </a:r>
          </a:p>
          <a:p>
            <a:r>
              <a:rPr lang="en-US" smtClean="0">
                <a:latin typeface="Arial" charset="0"/>
                <a:cs typeface="Arial" charset="0"/>
              </a:rPr>
              <a:t>Commit to applying learnings from today’s activities to your job/function and sharing key learnings with colleagues</a:t>
            </a: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4051</TotalTime>
  <Words>2751</Words>
  <Application>Microsoft Office PowerPoint</Application>
  <PresentationFormat>On-screen Show (4:3)</PresentationFormat>
  <Paragraphs>277</Paragraphs>
  <Slides>51</Slides>
  <Notes>1</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Office Theme</vt:lpstr>
      <vt:lpstr>Mass Mayhem </vt:lpstr>
      <vt:lpstr>Introduction</vt:lpstr>
      <vt:lpstr>Introduction (continued)</vt:lpstr>
      <vt:lpstr>Introduction (continued 2)</vt:lpstr>
      <vt:lpstr>Introduction (continued 3)</vt:lpstr>
      <vt:lpstr>Exercise Structure</vt:lpstr>
      <vt:lpstr>Exercise Structure (continued)</vt:lpstr>
      <vt:lpstr>Exercise Guidelines</vt:lpstr>
      <vt:lpstr>Exercise Guidelines (continued)</vt:lpstr>
      <vt:lpstr>Exercise Objectives</vt:lpstr>
      <vt:lpstr>Roles and Responsibilities</vt:lpstr>
      <vt:lpstr>Roles and Responsibilities (continued)</vt:lpstr>
      <vt:lpstr>Personal Learning Inventory (PLI)</vt:lpstr>
      <vt:lpstr>Module 1: Unconventional Incident</vt:lpstr>
      <vt:lpstr>Module 1: Unconventional Incident (continued)</vt:lpstr>
      <vt:lpstr>Module 1: Unconventional Incident (continued 2)</vt:lpstr>
      <vt:lpstr>Module 1: Unconventional Incident (continued 3)</vt:lpstr>
      <vt:lpstr>Module 1: Unconventional Incident (continued 4)</vt:lpstr>
      <vt:lpstr>Module 1: Unconventional Incident (continued 5)</vt:lpstr>
      <vt:lpstr>Module 1: Unconventional Incident (continued 6)</vt:lpstr>
      <vt:lpstr>Module 1: Summary of Developments</vt:lpstr>
      <vt:lpstr>Module 1: Summary of Developments (continued)</vt:lpstr>
      <vt:lpstr>Module 1: Table Activity Session</vt:lpstr>
      <vt:lpstr>Module 1: Breakout Session</vt:lpstr>
      <vt:lpstr>Module 1: Break Time</vt:lpstr>
      <vt:lpstr>Module 2: Information &amp; Investigation</vt:lpstr>
      <vt:lpstr>Module 2: Information &amp; Investigation (continued)</vt:lpstr>
      <vt:lpstr>Module 2: Information &amp; Investigation (continued 2)</vt:lpstr>
      <vt:lpstr>Module 2: Information &amp; Investigation (continued 3) </vt:lpstr>
      <vt:lpstr>Module 2: Summary of Developments</vt:lpstr>
      <vt:lpstr>Module 2: Table Activity Session</vt:lpstr>
      <vt:lpstr>Module 2: Break Out Session</vt:lpstr>
      <vt:lpstr>Module 3: Confirmation &amp; Conclusion (continued)</vt:lpstr>
      <vt:lpstr>Module 3: Confirmation &amp; Conclusion (continued 2)</vt:lpstr>
      <vt:lpstr>Module 3: Confirmation &amp; Conclusion (continued 3)</vt:lpstr>
      <vt:lpstr>Module 3: Confirmation &amp; Conclusion (continued 4)</vt:lpstr>
      <vt:lpstr>Module 3: Confirmation &amp; Conclusion (continued 5)</vt:lpstr>
      <vt:lpstr>Module 3: Confirmation &amp; Conclusion (continued 6)</vt:lpstr>
      <vt:lpstr>Module 3: Confirmation &amp; Conclusion (continued 7)</vt:lpstr>
      <vt:lpstr>Module 3: Confirmation &amp; Conclusion (continued 8)</vt:lpstr>
      <vt:lpstr>Module 3: Confirmation &amp; Conclusion (continued 9)</vt:lpstr>
      <vt:lpstr>Module 3: Confirmation &amp; Conclusion (continued 10)</vt:lpstr>
      <vt:lpstr>Module 3: Confirmation &amp; Conclusion (continued 11)</vt:lpstr>
      <vt:lpstr>Module 3: Summary of Developments </vt:lpstr>
      <vt:lpstr>Module 3: Summary of Developments (continued)</vt:lpstr>
      <vt:lpstr>Module 3: Table Activity Session</vt:lpstr>
      <vt:lpstr>Module 3: Break Out Session</vt:lpstr>
      <vt:lpstr>Wrap-up Activities</vt:lpstr>
      <vt:lpstr>Wrap-up Activities (continued)</vt:lpstr>
      <vt:lpstr>Resources</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Header</dc:title>
  <dc:creator>ecarr</dc:creator>
  <cp:lastModifiedBy>Alaina Herrera</cp:lastModifiedBy>
  <cp:revision>317</cp:revision>
  <dcterms:created xsi:type="dcterms:W3CDTF">2009-02-11T18:07:10Z</dcterms:created>
  <dcterms:modified xsi:type="dcterms:W3CDTF">2014-09-05T17:21:51Z</dcterms:modified>
</cp:coreProperties>
</file>